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4"/>
  </p:sldMasterIdLst>
  <p:notesMasterIdLst>
    <p:notesMasterId r:id="rId12"/>
  </p:notesMasterIdLst>
  <p:handoutMasterIdLst>
    <p:handoutMasterId r:id="rId13"/>
  </p:handoutMasterIdLst>
  <p:sldIdLst>
    <p:sldId id="754" r:id="rId5"/>
    <p:sldId id="832" r:id="rId6"/>
    <p:sldId id="830" r:id="rId7"/>
    <p:sldId id="833" r:id="rId8"/>
    <p:sldId id="831" r:id="rId9"/>
    <p:sldId id="834" r:id="rId10"/>
    <p:sldId id="827" r:id="rId11"/>
  </p:sldIdLst>
  <p:sldSz cx="10972800" cy="6172200"/>
  <p:notesSz cx="7010400" cy="9296400"/>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EFAFB233-063F-42B5-8137-9DF3F51BA10A}">
      <p15:sldGuideLst xmlns:p15="http://schemas.microsoft.com/office/powerpoint/2012/main">
        <p15:guide id="1" orient="horz" pos="600" userDrawn="1">
          <p15:clr>
            <a:srgbClr val="A4A3A4"/>
          </p15:clr>
        </p15:guide>
        <p15:guide id="2" orient="horz" pos="1416" userDrawn="1">
          <p15:clr>
            <a:srgbClr val="A4A3A4"/>
          </p15:clr>
        </p15:guide>
        <p15:guide id="4" pos="5455">
          <p15:clr>
            <a:srgbClr val="A4A3A4"/>
          </p15:clr>
        </p15:guide>
        <p15:guide id="5" orient="horz" pos="168" userDrawn="1">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75B8"/>
    <a:srgbClr val="0071C5"/>
    <a:srgbClr val="0C34BD"/>
    <a:srgbClr val="B3B3B3"/>
    <a:srgbClr val="6E6E6E"/>
    <a:srgbClr val="4A4A4A"/>
    <a:srgbClr val="5D1682"/>
    <a:srgbClr val="008564"/>
    <a:srgbClr val="4D4D4D"/>
    <a:srgbClr val="4545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69" autoAdjust="0"/>
    <p:restoredTop sz="91003" autoAdjust="0"/>
  </p:normalViewPr>
  <p:slideViewPr>
    <p:cSldViewPr snapToGrid="0">
      <p:cViewPr varScale="1">
        <p:scale>
          <a:sx n="78" d="100"/>
          <a:sy n="78" d="100"/>
        </p:scale>
        <p:origin x="468" y="90"/>
      </p:cViewPr>
      <p:guideLst>
        <p:guide orient="horz" pos="600"/>
        <p:guide orient="horz" pos="1416"/>
        <p:guide pos="5455"/>
        <p:guide orient="horz" pos="168"/>
        <p:guide pos="3457"/>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5098"/>
    </p:cViewPr>
  </p:sorterViewPr>
  <p:notesViewPr>
    <p:cSldViewPr snapToGrid="0">
      <p:cViewPr varScale="1">
        <p:scale>
          <a:sx n="55" d="100"/>
          <a:sy n="55" d="100"/>
        </p:scale>
        <p:origin x="1963" y="17"/>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Group 3"/>
          <p:cNvGrpSpPr/>
          <p:nvPr/>
        </p:nvGrpSpPr>
        <p:grpSpPr>
          <a:xfrm>
            <a:off x="5434520" y="8767094"/>
            <a:ext cx="1083012" cy="200064"/>
            <a:chOff x="8775700" y="3552825"/>
            <a:chExt cx="5156200" cy="952500"/>
          </a:xfrm>
        </p:grpSpPr>
        <p:sp>
          <p:nvSpPr>
            <p:cNvPr id="5" name="Freeform 4"/>
            <p:cNvSpPr>
              <a:spLocks noEditPoints="1"/>
            </p:cNvSpPr>
            <p:nvPr/>
          </p:nvSpPr>
          <p:spPr bwMode="auto">
            <a:xfrm>
              <a:off x="13817600" y="4265613"/>
              <a:ext cx="114300" cy="111125"/>
            </a:xfrm>
            <a:custGeom>
              <a:avLst/>
              <a:gdLst>
                <a:gd name="T0" fmla="*/ 59 w 144"/>
                <a:gd name="T1" fmla="*/ 63 h 139"/>
                <a:gd name="T2" fmla="*/ 79 w 144"/>
                <a:gd name="T3" fmla="*/ 63 h 139"/>
                <a:gd name="T4" fmla="*/ 85 w 144"/>
                <a:gd name="T5" fmla="*/ 61 h 139"/>
                <a:gd name="T6" fmla="*/ 87 w 144"/>
                <a:gd name="T7" fmla="*/ 53 h 139"/>
                <a:gd name="T8" fmla="*/ 83 w 144"/>
                <a:gd name="T9" fmla="*/ 47 h 139"/>
                <a:gd name="T10" fmla="*/ 75 w 144"/>
                <a:gd name="T11" fmla="*/ 45 h 139"/>
                <a:gd name="T12" fmla="*/ 59 w 144"/>
                <a:gd name="T13" fmla="*/ 45 h 139"/>
                <a:gd name="T14" fmla="*/ 73 w 144"/>
                <a:gd name="T15" fmla="*/ 33 h 139"/>
                <a:gd name="T16" fmla="*/ 101 w 144"/>
                <a:gd name="T17" fmla="*/ 41 h 139"/>
                <a:gd name="T18" fmla="*/ 103 w 144"/>
                <a:gd name="T19" fmla="*/ 61 h 139"/>
                <a:gd name="T20" fmla="*/ 99 w 144"/>
                <a:gd name="T21" fmla="*/ 68 h 139"/>
                <a:gd name="T22" fmla="*/ 91 w 144"/>
                <a:gd name="T23" fmla="*/ 74 h 139"/>
                <a:gd name="T24" fmla="*/ 105 w 144"/>
                <a:gd name="T25" fmla="*/ 106 h 139"/>
                <a:gd name="T26" fmla="*/ 67 w 144"/>
                <a:gd name="T27" fmla="*/ 76 h 139"/>
                <a:gd name="T28" fmla="*/ 59 w 144"/>
                <a:gd name="T29" fmla="*/ 106 h 139"/>
                <a:gd name="T30" fmla="*/ 44 w 144"/>
                <a:gd name="T31" fmla="*/ 33 h 139"/>
                <a:gd name="T32" fmla="*/ 51 w 144"/>
                <a:gd name="T33" fmla="*/ 21 h 139"/>
                <a:gd name="T34" fmla="*/ 24 w 144"/>
                <a:gd name="T35" fmla="*/ 49 h 139"/>
                <a:gd name="T36" fmla="*/ 24 w 144"/>
                <a:gd name="T37" fmla="*/ 92 h 139"/>
                <a:gd name="T38" fmla="*/ 51 w 144"/>
                <a:gd name="T39" fmla="*/ 120 h 139"/>
                <a:gd name="T40" fmla="*/ 71 w 144"/>
                <a:gd name="T41" fmla="*/ 124 h 139"/>
                <a:gd name="T42" fmla="*/ 109 w 144"/>
                <a:gd name="T43" fmla="*/ 108 h 139"/>
                <a:gd name="T44" fmla="*/ 122 w 144"/>
                <a:gd name="T45" fmla="*/ 70 h 139"/>
                <a:gd name="T46" fmla="*/ 109 w 144"/>
                <a:gd name="T47" fmla="*/ 31 h 139"/>
                <a:gd name="T48" fmla="*/ 71 w 144"/>
                <a:gd name="T49" fmla="*/ 17 h 139"/>
                <a:gd name="T50" fmla="*/ 95 w 144"/>
                <a:gd name="T51" fmla="*/ 3 h 139"/>
                <a:gd name="T52" fmla="*/ 130 w 144"/>
                <a:gd name="T53" fmla="*/ 27 h 139"/>
                <a:gd name="T54" fmla="*/ 144 w 144"/>
                <a:gd name="T55" fmla="*/ 70 h 139"/>
                <a:gd name="T56" fmla="*/ 130 w 144"/>
                <a:gd name="T57" fmla="*/ 114 h 139"/>
                <a:gd name="T58" fmla="*/ 95 w 144"/>
                <a:gd name="T59" fmla="*/ 135 h 139"/>
                <a:gd name="T60" fmla="*/ 50 w 144"/>
                <a:gd name="T61" fmla="*/ 135 h 139"/>
                <a:gd name="T62" fmla="*/ 14 w 144"/>
                <a:gd name="T63" fmla="*/ 114 h 139"/>
                <a:gd name="T64" fmla="*/ 0 w 144"/>
                <a:gd name="T65" fmla="*/ 70 h 139"/>
                <a:gd name="T66" fmla="*/ 14 w 144"/>
                <a:gd name="T67" fmla="*/ 27 h 139"/>
                <a:gd name="T68" fmla="*/ 50 w 144"/>
                <a:gd name="T69"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39">
                  <a:moveTo>
                    <a:pt x="59" y="45"/>
                  </a:moveTo>
                  <a:lnTo>
                    <a:pt x="59" y="63"/>
                  </a:lnTo>
                  <a:lnTo>
                    <a:pt x="75" y="63"/>
                  </a:lnTo>
                  <a:lnTo>
                    <a:pt x="79" y="63"/>
                  </a:lnTo>
                  <a:lnTo>
                    <a:pt x="83" y="63"/>
                  </a:lnTo>
                  <a:lnTo>
                    <a:pt x="85" y="61"/>
                  </a:lnTo>
                  <a:lnTo>
                    <a:pt x="87" y="57"/>
                  </a:lnTo>
                  <a:lnTo>
                    <a:pt x="87" y="53"/>
                  </a:lnTo>
                  <a:lnTo>
                    <a:pt x="85" y="49"/>
                  </a:lnTo>
                  <a:lnTo>
                    <a:pt x="83" y="47"/>
                  </a:lnTo>
                  <a:lnTo>
                    <a:pt x="79" y="45"/>
                  </a:lnTo>
                  <a:lnTo>
                    <a:pt x="75" y="45"/>
                  </a:lnTo>
                  <a:lnTo>
                    <a:pt x="71" y="45"/>
                  </a:lnTo>
                  <a:lnTo>
                    <a:pt x="59" y="45"/>
                  </a:lnTo>
                  <a:close/>
                  <a:moveTo>
                    <a:pt x="44" y="33"/>
                  </a:moveTo>
                  <a:lnTo>
                    <a:pt x="73" y="33"/>
                  </a:lnTo>
                  <a:lnTo>
                    <a:pt x="89" y="35"/>
                  </a:lnTo>
                  <a:lnTo>
                    <a:pt x="101" y="41"/>
                  </a:lnTo>
                  <a:lnTo>
                    <a:pt x="105" y="55"/>
                  </a:lnTo>
                  <a:lnTo>
                    <a:pt x="103" y="61"/>
                  </a:lnTo>
                  <a:lnTo>
                    <a:pt x="101" y="67"/>
                  </a:lnTo>
                  <a:lnTo>
                    <a:pt x="99" y="68"/>
                  </a:lnTo>
                  <a:lnTo>
                    <a:pt x="95" y="72"/>
                  </a:lnTo>
                  <a:lnTo>
                    <a:pt x="91" y="74"/>
                  </a:lnTo>
                  <a:lnTo>
                    <a:pt x="85" y="74"/>
                  </a:lnTo>
                  <a:lnTo>
                    <a:pt x="105" y="106"/>
                  </a:lnTo>
                  <a:lnTo>
                    <a:pt x="85" y="106"/>
                  </a:lnTo>
                  <a:lnTo>
                    <a:pt x="67" y="76"/>
                  </a:lnTo>
                  <a:lnTo>
                    <a:pt x="59" y="76"/>
                  </a:lnTo>
                  <a:lnTo>
                    <a:pt x="59" y="106"/>
                  </a:lnTo>
                  <a:lnTo>
                    <a:pt x="44" y="106"/>
                  </a:lnTo>
                  <a:lnTo>
                    <a:pt x="44" y="33"/>
                  </a:lnTo>
                  <a:close/>
                  <a:moveTo>
                    <a:pt x="71" y="17"/>
                  </a:moveTo>
                  <a:lnTo>
                    <a:pt x="51" y="21"/>
                  </a:lnTo>
                  <a:lnTo>
                    <a:pt x="36" y="31"/>
                  </a:lnTo>
                  <a:lnTo>
                    <a:pt x="24" y="49"/>
                  </a:lnTo>
                  <a:lnTo>
                    <a:pt x="20" y="70"/>
                  </a:lnTo>
                  <a:lnTo>
                    <a:pt x="24" y="92"/>
                  </a:lnTo>
                  <a:lnTo>
                    <a:pt x="36" y="108"/>
                  </a:lnTo>
                  <a:lnTo>
                    <a:pt x="51" y="120"/>
                  </a:lnTo>
                  <a:lnTo>
                    <a:pt x="71" y="124"/>
                  </a:lnTo>
                  <a:lnTo>
                    <a:pt x="71" y="124"/>
                  </a:lnTo>
                  <a:lnTo>
                    <a:pt x="91" y="120"/>
                  </a:lnTo>
                  <a:lnTo>
                    <a:pt x="109" y="108"/>
                  </a:lnTo>
                  <a:lnTo>
                    <a:pt x="118" y="92"/>
                  </a:lnTo>
                  <a:lnTo>
                    <a:pt x="122" y="70"/>
                  </a:lnTo>
                  <a:lnTo>
                    <a:pt x="118" y="49"/>
                  </a:lnTo>
                  <a:lnTo>
                    <a:pt x="109" y="31"/>
                  </a:lnTo>
                  <a:lnTo>
                    <a:pt x="91" y="21"/>
                  </a:lnTo>
                  <a:lnTo>
                    <a:pt x="71" y="17"/>
                  </a:lnTo>
                  <a:close/>
                  <a:moveTo>
                    <a:pt x="71" y="0"/>
                  </a:moveTo>
                  <a:lnTo>
                    <a:pt x="95" y="3"/>
                  </a:lnTo>
                  <a:lnTo>
                    <a:pt x="114" y="11"/>
                  </a:lnTo>
                  <a:lnTo>
                    <a:pt x="130" y="27"/>
                  </a:lnTo>
                  <a:lnTo>
                    <a:pt x="140" y="45"/>
                  </a:lnTo>
                  <a:lnTo>
                    <a:pt x="144" y="70"/>
                  </a:lnTo>
                  <a:lnTo>
                    <a:pt x="140" y="94"/>
                  </a:lnTo>
                  <a:lnTo>
                    <a:pt x="130" y="114"/>
                  </a:lnTo>
                  <a:lnTo>
                    <a:pt x="114" y="128"/>
                  </a:lnTo>
                  <a:lnTo>
                    <a:pt x="95" y="135"/>
                  </a:lnTo>
                  <a:lnTo>
                    <a:pt x="71" y="139"/>
                  </a:lnTo>
                  <a:lnTo>
                    <a:pt x="50" y="135"/>
                  </a:lnTo>
                  <a:lnTo>
                    <a:pt x="30" y="128"/>
                  </a:lnTo>
                  <a:lnTo>
                    <a:pt x="14" y="114"/>
                  </a:lnTo>
                  <a:lnTo>
                    <a:pt x="4" y="94"/>
                  </a:lnTo>
                  <a:lnTo>
                    <a:pt x="0" y="70"/>
                  </a:lnTo>
                  <a:lnTo>
                    <a:pt x="4" y="45"/>
                  </a:lnTo>
                  <a:lnTo>
                    <a:pt x="14" y="27"/>
                  </a:lnTo>
                  <a:lnTo>
                    <a:pt x="30" y="11"/>
                  </a:lnTo>
                  <a:lnTo>
                    <a:pt x="50" y="3"/>
                  </a:lnTo>
                  <a:lnTo>
                    <a:pt x="71"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noEditPoints="1"/>
            </p:cNvSpPr>
            <p:nvPr/>
          </p:nvSpPr>
          <p:spPr bwMode="auto">
            <a:xfrm>
              <a:off x="10447338" y="3732213"/>
              <a:ext cx="3333750" cy="625475"/>
            </a:xfrm>
            <a:custGeom>
              <a:avLst/>
              <a:gdLst>
                <a:gd name="T0" fmla="*/ 2325 w 4200"/>
                <a:gd name="T1" fmla="*/ 618 h 788"/>
                <a:gd name="T2" fmla="*/ 2465 w 4200"/>
                <a:gd name="T3" fmla="*/ 616 h 788"/>
                <a:gd name="T4" fmla="*/ 2540 w 4200"/>
                <a:gd name="T5" fmla="*/ 597 h 788"/>
                <a:gd name="T6" fmla="*/ 2599 w 4200"/>
                <a:gd name="T7" fmla="*/ 555 h 788"/>
                <a:gd name="T8" fmla="*/ 2635 w 4200"/>
                <a:gd name="T9" fmla="*/ 488 h 788"/>
                <a:gd name="T10" fmla="*/ 2648 w 4200"/>
                <a:gd name="T11" fmla="*/ 396 h 788"/>
                <a:gd name="T12" fmla="*/ 2635 w 4200"/>
                <a:gd name="T13" fmla="*/ 301 h 788"/>
                <a:gd name="T14" fmla="*/ 2599 w 4200"/>
                <a:gd name="T15" fmla="*/ 236 h 788"/>
                <a:gd name="T16" fmla="*/ 2540 w 4200"/>
                <a:gd name="T17" fmla="*/ 193 h 788"/>
                <a:gd name="T18" fmla="*/ 2465 w 4200"/>
                <a:gd name="T19" fmla="*/ 173 h 788"/>
                <a:gd name="T20" fmla="*/ 2325 w 4200"/>
                <a:gd name="T21" fmla="*/ 171 h 788"/>
                <a:gd name="T22" fmla="*/ 3597 w 4200"/>
                <a:gd name="T23" fmla="*/ 512 h 788"/>
                <a:gd name="T24" fmla="*/ 3735 w 4200"/>
                <a:gd name="T25" fmla="*/ 143 h 788"/>
                <a:gd name="T26" fmla="*/ 4200 w 4200"/>
                <a:gd name="T27" fmla="*/ 786 h 788"/>
                <a:gd name="T28" fmla="*/ 3916 w 4200"/>
                <a:gd name="T29" fmla="*/ 648 h 788"/>
                <a:gd name="T30" fmla="*/ 3501 w 4200"/>
                <a:gd name="T31" fmla="*/ 786 h 788"/>
                <a:gd name="T32" fmla="*/ 3592 w 4200"/>
                <a:gd name="T33" fmla="*/ 0 h 788"/>
                <a:gd name="T34" fmla="*/ 2969 w 4200"/>
                <a:gd name="T35" fmla="*/ 0 h 788"/>
                <a:gd name="T36" fmla="*/ 3190 w 4200"/>
                <a:gd name="T37" fmla="*/ 788 h 788"/>
                <a:gd name="T38" fmla="*/ 2969 w 4200"/>
                <a:gd name="T39" fmla="*/ 0 h 788"/>
                <a:gd name="T40" fmla="*/ 2416 w 4200"/>
                <a:gd name="T41" fmla="*/ 0 h 788"/>
                <a:gd name="T42" fmla="*/ 2554 w 4200"/>
                <a:gd name="T43" fmla="*/ 7 h 788"/>
                <a:gd name="T44" fmla="*/ 2666 w 4200"/>
                <a:gd name="T45" fmla="*/ 33 h 788"/>
                <a:gd name="T46" fmla="*/ 2757 w 4200"/>
                <a:gd name="T47" fmla="*/ 90 h 788"/>
                <a:gd name="T48" fmla="*/ 2818 w 4200"/>
                <a:gd name="T49" fmla="*/ 173 h 788"/>
                <a:gd name="T50" fmla="*/ 2853 w 4200"/>
                <a:gd name="T51" fmla="*/ 277 h 788"/>
                <a:gd name="T52" fmla="*/ 2865 w 4200"/>
                <a:gd name="T53" fmla="*/ 402 h 788"/>
                <a:gd name="T54" fmla="*/ 2855 w 4200"/>
                <a:gd name="T55" fmla="*/ 518 h 788"/>
                <a:gd name="T56" fmla="*/ 2828 w 4200"/>
                <a:gd name="T57" fmla="*/ 614 h 788"/>
                <a:gd name="T58" fmla="*/ 2786 w 4200"/>
                <a:gd name="T59" fmla="*/ 683 h 788"/>
                <a:gd name="T60" fmla="*/ 2735 w 4200"/>
                <a:gd name="T61" fmla="*/ 731 h 788"/>
                <a:gd name="T62" fmla="*/ 2672 w 4200"/>
                <a:gd name="T63" fmla="*/ 762 h 788"/>
                <a:gd name="T64" fmla="*/ 2585 w 4200"/>
                <a:gd name="T65" fmla="*/ 780 h 788"/>
                <a:gd name="T66" fmla="*/ 2465 w 4200"/>
                <a:gd name="T67" fmla="*/ 788 h 788"/>
                <a:gd name="T68" fmla="*/ 2105 w 4200"/>
                <a:gd name="T69" fmla="*/ 0 h 788"/>
                <a:gd name="T70" fmla="*/ 1063 w 4200"/>
                <a:gd name="T71" fmla="*/ 0 h 788"/>
                <a:gd name="T72" fmla="*/ 1428 w 4200"/>
                <a:gd name="T73" fmla="*/ 0 h 788"/>
                <a:gd name="T74" fmla="*/ 1398 w 4200"/>
                <a:gd name="T75" fmla="*/ 788 h 788"/>
                <a:gd name="T76" fmla="*/ 825 w 4200"/>
                <a:gd name="T77" fmla="*/ 0 h 788"/>
                <a:gd name="T78" fmla="*/ 1969 w 4200"/>
                <a:gd name="T79" fmla="*/ 0 h 788"/>
                <a:gd name="T80" fmla="*/ 1747 w 4200"/>
                <a:gd name="T81" fmla="*/ 788 h 788"/>
                <a:gd name="T82" fmla="*/ 0 w 4200"/>
                <a:gd name="T83" fmla="*/ 0 h 788"/>
                <a:gd name="T84" fmla="*/ 441 w 4200"/>
                <a:gd name="T85" fmla="*/ 0 h 788"/>
                <a:gd name="T86" fmla="*/ 522 w 4200"/>
                <a:gd name="T87" fmla="*/ 7 h 788"/>
                <a:gd name="T88" fmla="*/ 599 w 4200"/>
                <a:gd name="T89" fmla="*/ 25 h 788"/>
                <a:gd name="T90" fmla="*/ 667 w 4200"/>
                <a:gd name="T91" fmla="*/ 59 h 788"/>
                <a:gd name="T92" fmla="*/ 725 w 4200"/>
                <a:gd name="T93" fmla="*/ 112 h 788"/>
                <a:gd name="T94" fmla="*/ 766 w 4200"/>
                <a:gd name="T95" fmla="*/ 187 h 788"/>
                <a:gd name="T96" fmla="*/ 788 w 4200"/>
                <a:gd name="T97" fmla="*/ 289 h 788"/>
                <a:gd name="T98" fmla="*/ 790 w 4200"/>
                <a:gd name="T99" fmla="*/ 788 h 788"/>
                <a:gd name="T100" fmla="*/ 573 w 4200"/>
                <a:gd name="T101" fmla="*/ 427 h 788"/>
                <a:gd name="T102" fmla="*/ 567 w 4200"/>
                <a:gd name="T103" fmla="*/ 317 h 788"/>
                <a:gd name="T104" fmla="*/ 543 w 4200"/>
                <a:gd name="T105" fmla="*/ 244 h 788"/>
                <a:gd name="T106" fmla="*/ 500 w 4200"/>
                <a:gd name="T107" fmla="*/ 201 h 788"/>
                <a:gd name="T108" fmla="*/ 439 w 4200"/>
                <a:gd name="T109" fmla="*/ 179 h 788"/>
                <a:gd name="T110" fmla="*/ 224 w 4200"/>
                <a:gd name="T111" fmla="*/ 175 h 788"/>
                <a:gd name="T112" fmla="*/ 0 w 4200"/>
                <a:gd name="T113" fmla="*/ 788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00" h="788">
                  <a:moveTo>
                    <a:pt x="2325" y="171"/>
                  </a:moveTo>
                  <a:lnTo>
                    <a:pt x="2325" y="618"/>
                  </a:lnTo>
                  <a:lnTo>
                    <a:pt x="2420" y="618"/>
                  </a:lnTo>
                  <a:lnTo>
                    <a:pt x="2465" y="616"/>
                  </a:lnTo>
                  <a:lnTo>
                    <a:pt x="2505" y="608"/>
                  </a:lnTo>
                  <a:lnTo>
                    <a:pt x="2540" y="597"/>
                  </a:lnTo>
                  <a:lnTo>
                    <a:pt x="2572" y="579"/>
                  </a:lnTo>
                  <a:lnTo>
                    <a:pt x="2599" y="555"/>
                  </a:lnTo>
                  <a:lnTo>
                    <a:pt x="2619" y="526"/>
                  </a:lnTo>
                  <a:lnTo>
                    <a:pt x="2635" y="488"/>
                  </a:lnTo>
                  <a:lnTo>
                    <a:pt x="2644" y="445"/>
                  </a:lnTo>
                  <a:lnTo>
                    <a:pt x="2648" y="396"/>
                  </a:lnTo>
                  <a:lnTo>
                    <a:pt x="2644" y="344"/>
                  </a:lnTo>
                  <a:lnTo>
                    <a:pt x="2635" y="301"/>
                  </a:lnTo>
                  <a:lnTo>
                    <a:pt x="2619" y="266"/>
                  </a:lnTo>
                  <a:lnTo>
                    <a:pt x="2599" y="236"/>
                  </a:lnTo>
                  <a:lnTo>
                    <a:pt x="2572" y="212"/>
                  </a:lnTo>
                  <a:lnTo>
                    <a:pt x="2540" y="193"/>
                  </a:lnTo>
                  <a:lnTo>
                    <a:pt x="2505" y="181"/>
                  </a:lnTo>
                  <a:lnTo>
                    <a:pt x="2465" y="173"/>
                  </a:lnTo>
                  <a:lnTo>
                    <a:pt x="2420" y="171"/>
                  </a:lnTo>
                  <a:lnTo>
                    <a:pt x="2325" y="171"/>
                  </a:lnTo>
                  <a:close/>
                  <a:moveTo>
                    <a:pt x="3735" y="143"/>
                  </a:moveTo>
                  <a:lnTo>
                    <a:pt x="3597" y="512"/>
                  </a:lnTo>
                  <a:lnTo>
                    <a:pt x="3869" y="512"/>
                  </a:lnTo>
                  <a:lnTo>
                    <a:pt x="3735" y="143"/>
                  </a:lnTo>
                  <a:close/>
                  <a:moveTo>
                    <a:pt x="3887" y="0"/>
                  </a:moveTo>
                  <a:lnTo>
                    <a:pt x="4200" y="786"/>
                  </a:lnTo>
                  <a:lnTo>
                    <a:pt x="3962" y="786"/>
                  </a:lnTo>
                  <a:lnTo>
                    <a:pt x="3916" y="648"/>
                  </a:lnTo>
                  <a:lnTo>
                    <a:pt x="3548" y="648"/>
                  </a:lnTo>
                  <a:lnTo>
                    <a:pt x="3501" y="786"/>
                  </a:lnTo>
                  <a:lnTo>
                    <a:pt x="3280" y="786"/>
                  </a:lnTo>
                  <a:lnTo>
                    <a:pt x="3592" y="0"/>
                  </a:lnTo>
                  <a:lnTo>
                    <a:pt x="3887" y="0"/>
                  </a:lnTo>
                  <a:close/>
                  <a:moveTo>
                    <a:pt x="2969" y="0"/>
                  </a:moveTo>
                  <a:lnTo>
                    <a:pt x="3190" y="0"/>
                  </a:lnTo>
                  <a:lnTo>
                    <a:pt x="3190" y="788"/>
                  </a:lnTo>
                  <a:lnTo>
                    <a:pt x="2969" y="788"/>
                  </a:lnTo>
                  <a:lnTo>
                    <a:pt x="2969" y="0"/>
                  </a:lnTo>
                  <a:close/>
                  <a:moveTo>
                    <a:pt x="2105" y="0"/>
                  </a:moveTo>
                  <a:lnTo>
                    <a:pt x="2416" y="0"/>
                  </a:lnTo>
                  <a:lnTo>
                    <a:pt x="2489" y="2"/>
                  </a:lnTo>
                  <a:lnTo>
                    <a:pt x="2554" y="7"/>
                  </a:lnTo>
                  <a:lnTo>
                    <a:pt x="2613" y="17"/>
                  </a:lnTo>
                  <a:lnTo>
                    <a:pt x="2666" y="33"/>
                  </a:lnTo>
                  <a:lnTo>
                    <a:pt x="2713" y="57"/>
                  </a:lnTo>
                  <a:lnTo>
                    <a:pt x="2757" y="90"/>
                  </a:lnTo>
                  <a:lnTo>
                    <a:pt x="2794" y="132"/>
                  </a:lnTo>
                  <a:lnTo>
                    <a:pt x="2818" y="173"/>
                  </a:lnTo>
                  <a:lnTo>
                    <a:pt x="2839" y="222"/>
                  </a:lnTo>
                  <a:lnTo>
                    <a:pt x="2853" y="277"/>
                  </a:lnTo>
                  <a:lnTo>
                    <a:pt x="2863" y="337"/>
                  </a:lnTo>
                  <a:lnTo>
                    <a:pt x="2865" y="402"/>
                  </a:lnTo>
                  <a:lnTo>
                    <a:pt x="2863" y="461"/>
                  </a:lnTo>
                  <a:lnTo>
                    <a:pt x="2855" y="518"/>
                  </a:lnTo>
                  <a:lnTo>
                    <a:pt x="2843" y="569"/>
                  </a:lnTo>
                  <a:lnTo>
                    <a:pt x="2828" y="614"/>
                  </a:lnTo>
                  <a:lnTo>
                    <a:pt x="2810" y="654"/>
                  </a:lnTo>
                  <a:lnTo>
                    <a:pt x="2786" y="683"/>
                  </a:lnTo>
                  <a:lnTo>
                    <a:pt x="2761" y="709"/>
                  </a:lnTo>
                  <a:lnTo>
                    <a:pt x="2735" y="731"/>
                  </a:lnTo>
                  <a:lnTo>
                    <a:pt x="2705" y="748"/>
                  </a:lnTo>
                  <a:lnTo>
                    <a:pt x="2672" y="762"/>
                  </a:lnTo>
                  <a:lnTo>
                    <a:pt x="2633" y="772"/>
                  </a:lnTo>
                  <a:lnTo>
                    <a:pt x="2585" y="780"/>
                  </a:lnTo>
                  <a:lnTo>
                    <a:pt x="2530" y="786"/>
                  </a:lnTo>
                  <a:lnTo>
                    <a:pt x="2465" y="788"/>
                  </a:lnTo>
                  <a:lnTo>
                    <a:pt x="2105" y="788"/>
                  </a:lnTo>
                  <a:lnTo>
                    <a:pt x="2105" y="0"/>
                  </a:lnTo>
                  <a:close/>
                  <a:moveTo>
                    <a:pt x="825" y="0"/>
                  </a:moveTo>
                  <a:lnTo>
                    <a:pt x="1063" y="0"/>
                  </a:lnTo>
                  <a:lnTo>
                    <a:pt x="1240" y="624"/>
                  </a:lnTo>
                  <a:lnTo>
                    <a:pt x="1428" y="0"/>
                  </a:lnTo>
                  <a:lnTo>
                    <a:pt x="1654" y="0"/>
                  </a:lnTo>
                  <a:lnTo>
                    <a:pt x="1398" y="788"/>
                  </a:lnTo>
                  <a:lnTo>
                    <a:pt x="1077" y="788"/>
                  </a:lnTo>
                  <a:lnTo>
                    <a:pt x="825" y="0"/>
                  </a:lnTo>
                  <a:close/>
                  <a:moveTo>
                    <a:pt x="1747" y="0"/>
                  </a:moveTo>
                  <a:lnTo>
                    <a:pt x="1969" y="0"/>
                  </a:lnTo>
                  <a:lnTo>
                    <a:pt x="1969" y="788"/>
                  </a:lnTo>
                  <a:lnTo>
                    <a:pt x="1747" y="788"/>
                  </a:lnTo>
                  <a:lnTo>
                    <a:pt x="1747" y="0"/>
                  </a:lnTo>
                  <a:close/>
                  <a:moveTo>
                    <a:pt x="0" y="0"/>
                  </a:moveTo>
                  <a:lnTo>
                    <a:pt x="400" y="0"/>
                  </a:lnTo>
                  <a:lnTo>
                    <a:pt x="441" y="0"/>
                  </a:lnTo>
                  <a:lnTo>
                    <a:pt x="482" y="2"/>
                  </a:lnTo>
                  <a:lnTo>
                    <a:pt x="522" y="7"/>
                  </a:lnTo>
                  <a:lnTo>
                    <a:pt x="561" y="15"/>
                  </a:lnTo>
                  <a:lnTo>
                    <a:pt x="599" y="25"/>
                  </a:lnTo>
                  <a:lnTo>
                    <a:pt x="634" y="41"/>
                  </a:lnTo>
                  <a:lnTo>
                    <a:pt x="667" y="59"/>
                  </a:lnTo>
                  <a:lnTo>
                    <a:pt x="697" y="82"/>
                  </a:lnTo>
                  <a:lnTo>
                    <a:pt x="725" y="112"/>
                  </a:lnTo>
                  <a:lnTo>
                    <a:pt x="746" y="145"/>
                  </a:lnTo>
                  <a:lnTo>
                    <a:pt x="766" y="187"/>
                  </a:lnTo>
                  <a:lnTo>
                    <a:pt x="780" y="234"/>
                  </a:lnTo>
                  <a:lnTo>
                    <a:pt x="788" y="289"/>
                  </a:lnTo>
                  <a:lnTo>
                    <a:pt x="790" y="352"/>
                  </a:lnTo>
                  <a:lnTo>
                    <a:pt x="790" y="788"/>
                  </a:lnTo>
                  <a:lnTo>
                    <a:pt x="573" y="788"/>
                  </a:lnTo>
                  <a:lnTo>
                    <a:pt x="573" y="427"/>
                  </a:lnTo>
                  <a:lnTo>
                    <a:pt x="571" y="368"/>
                  </a:lnTo>
                  <a:lnTo>
                    <a:pt x="567" y="317"/>
                  </a:lnTo>
                  <a:lnTo>
                    <a:pt x="557" y="277"/>
                  </a:lnTo>
                  <a:lnTo>
                    <a:pt x="543" y="244"/>
                  </a:lnTo>
                  <a:lnTo>
                    <a:pt x="524" y="220"/>
                  </a:lnTo>
                  <a:lnTo>
                    <a:pt x="500" y="201"/>
                  </a:lnTo>
                  <a:lnTo>
                    <a:pt x="473" y="187"/>
                  </a:lnTo>
                  <a:lnTo>
                    <a:pt x="439" y="179"/>
                  </a:lnTo>
                  <a:lnTo>
                    <a:pt x="400" y="175"/>
                  </a:lnTo>
                  <a:lnTo>
                    <a:pt x="224" y="175"/>
                  </a:lnTo>
                  <a:lnTo>
                    <a:pt x="224" y="788"/>
                  </a:lnTo>
                  <a:lnTo>
                    <a:pt x="0" y="788"/>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noEditPoints="1"/>
            </p:cNvSpPr>
            <p:nvPr/>
          </p:nvSpPr>
          <p:spPr bwMode="auto">
            <a:xfrm>
              <a:off x="8775700" y="3552825"/>
              <a:ext cx="1436688" cy="952500"/>
            </a:xfrm>
            <a:custGeom>
              <a:avLst/>
              <a:gdLst>
                <a:gd name="T0" fmla="*/ 638 w 1810"/>
                <a:gd name="T1" fmla="*/ 451 h 1200"/>
                <a:gd name="T2" fmla="*/ 516 w 1810"/>
                <a:gd name="T3" fmla="*/ 502 h 1200"/>
                <a:gd name="T4" fmla="*/ 469 w 1810"/>
                <a:gd name="T5" fmla="*/ 546 h 1200"/>
                <a:gd name="T6" fmla="*/ 496 w 1810"/>
                <a:gd name="T7" fmla="*/ 613 h 1200"/>
                <a:gd name="T8" fmla="*/ 595 w 1810"/>
                <a:gd name="T9" fmla="*/ 735 h 1200"/>
                <a:gd name="T10" fmla="*/ 614 w 1810"/>
                <a:gd name="T11" fmla="*/ 851 h 1200"/>
                <a:gd name="T12" fmla="*/ 439 w 1810"/>
                <a:gd name="T13" fmla="*/ 733 h 1200"/>
                <a:gd name="T14" fmla="*/ 349 w 1810"/>
                <a:gd name="T15" fmla="*/ 595 h 1200"/>
                <a:gd name="T16" fmla="*/ 323 w 1810"/>
                <a:gd name="T17" fmla="*/ 530 h 1200"/>
                <a:gd name="T18" fmla="*/ 372 w 1810"/>
                <a:gd name="T19" fmla="*/ 485 h 1200"/>
                <a:gd name="T20" fmla="*/ 516 w 1810"/>
                <a:gd name="T21" fmla="*/ 400 h 1200"/>
                <a:gd name="T22" fmla="*/ 707 w 1810"/>
                <a:gd name="T23" fmla="*/ 248 h 1200"/>
                <a:gd name="T24" fmla="*/ 933 w 1810"/>
                <a:gd name="T25" fmla="*/ 296 h 1200"/>
                <a:gd name="T26" fmla="*/ 1097 w 1810"/>
                <a:gd name="T27" fmla="*/ 400 h 1200"/>
                <a:gd name="T28" fmla="*/ 1185 w 1810"/>
                <a:gd name="T29" fmla="*/ 489 h 1200"/>
                <a:gd name="T30" fmla="*/ 1185 w 1810"/>
                <a:gd name="T31" fmla="*/ 518 h 1200"/>
                <a:gd name="T32" fmla="*/ 1097 w 1810"/>
                <a:gd name="T33" fmla="*/ 617 h 1200"/>
                <a:gd name="T34" fmla="*/ 947 w 1810"/>
                <a:gd name="T35" fmla="*/ 737 h 1200"/>
                <a:gd name="T36" fmla="*/ 762 w 1810"/>
                <a:gd name="T37" fmla="*/ 794 h 1200"/>
                <a:gd name="T38" fmla="*/ 715 w 1810"/>
                <a:gd name="T39" fmla="*/ 459 h 1200"/>
                <a:gd name="T40" fmla="*/ 817 w 1810"/>
                <a:gd name="T41" fmla="*/ 528 h 1200"/>
                <a:gd name="T42" fmla="*/ 1038 w 1810"/>
                <a:gd name="T43" fmla="*/ 502 h 1200"/>
                <a:gd name="T44" fmla="*/ 985 w 1810"/>
                <a:gd name="T45" fmla="*/ 451 h 1200"/>
                <a:gd name="T46" fmla="*/ 839 w 1810"/>
                <a:gd name="T47" fmla="*/ 370 h 1200"/>
                <a:gd name="T48" fmla="*/ 675 w 1810"/>
                <a:gd name="T49" fmla="*/ 250 h 1200"/>
                <a:gd name="T50" fmla="*/ 603 w 1810"/>
                <a:gd name="T51" fmla="*/ 260 h 1200"/>
                <a:gd name="T52" fmla="*/ 370 w 1810"/>
                <a:gd name="T53" fmla="*/ 349 h 1200"/>
                <a:gd name="T54" fmla="*/ 232 w 1810"/>
                <a:gd name="T55" fmla="*/ 461 h 1200"/>
                <a:gd name="T56" fmla="*/ 185 w 1810"/>
                <a:gd name="T57" fmla="*/ 516 h 1200"/>
                <a:gd name="T58" fmla="*/ 211 w 1810"/>
                <a:gd name="T59" fmla="*/ 581 h 1200"/>
                <a:gd name="T60" fmla="*/ 293 w 1810"/>
                <a:gd name="T61" fmla="*/ 723 h 1200"/>
                <a:gd name="T62" fmla="*/ 445 w 1810"/>
                <a:gd name="T63" fmla="*/ 877 h 1200"/>
                <a:gd name="T64" fmla="*/ 675 w 1810"/>
                <a:gd name="T65" fmla="*/ 966 h 1200"/>
                <a:gd name="T66" fmla="*/ 453 w 1810"/>
                <a:gd name="T67" fmla="*/ 1001 h 1200"/>
                <a:gd name="T68" fmla="*/ 232 w 1810"/>
                <a:gd name="T69" fmla="*/ 849 h 1200"/>
                <a:gd name="T70" fmla="*/ 89 w 1810"/>
                <a:gd name="T71" fmla="*/ 674 h 1200"/>
                <a:gd name="T72" fmla="*/ 16 w 1810"/>
                <a:gd name="T73" fmla="*/ 536 h 1200"/>
                <a:gd name="T74" fmla="*/ 4 w 1810"/>
                <a:gd name="T75" fmla="*/ 495 h 1200"/>
                <a:gd name="T76" fmla="*/ 85 w 1810"/>
                <a:gd name="T77" fmla="*/ 426 h 1200"/>
                <a:gd name="T78" fmla="*/ 250 w 1810"/>
                <a:gd name="T79" fmla="*/ 311 h 1200"/>
                <a:gd name="T80" fmla="*/ 478 w 1810"/>
                <a:gd name="T81" fmla="*/ 205 h 1200"/>
                <a:gd name="T82" fmla="*/ 675 w 1810"/>
                <a:gd name="T83" fmla="*/ 0 h 1200"/>
                <a:gd name="T84" fmla="*/ 675 w 1810"/>
                <a:gd name="T85" fmla="*/ 1058 h 1200"/>
                <a:gd name="T86" fmla="*/ 977 w 1810"/>
                <a:gd name="T87" fmla="*/ 1038 h 1200"/>
                <a:gd name="T88" fmla="*/ 1321 w 1810"/>
                <a:gd name="T89" fmla="*/ 946 h 1200"/>
                <a:gd name="T90" fmla="*/ 1619 w 1810"/>
                <a:gd name="T91" fmla="*/ 802 h 1200"/>
                <a:gd name="T92" fmla="*/ 1605 w 1810"/>
                <a:gd name="T93" fmla="*/ 717 h 1200"/>
                <a:gd name="T94" fmla="*/ 1485 w 1810"/>
                <a:gd name="T95" fmla="*/ 648 h 1200"/>
                <a:gd name="T96" fmla="*/ 1276 w 1810"/>
                <a:gd name="T97" fmla="*/ 788 h 1200"/>
                <a:gd name="T98" fmla="*/ 992 w 1810"/>
                <a:gd name="T99" fmla="*/ 932 h 1200"/>
                <a:gd name="T100" fmla="*/ 709 w 1810"/>
                <a:gd name="T101" fmla="*/ 969 h 1200"/>
                <a:gd name="T102" fmla="*/ 758 w 1810"/>
                <a:gd name="T103" fmla="*/ 873 h 1200"/>
                <a:gd name="T104" fmla="*/ 979 w 1810"/>
                <a:gd name="T105" fmla="*/ 820 h 1200"/>
                <a:gd name="T106" fmla="*/ 1172 w 1810"/>
                <a:gd name="T107" fmla="*/ 701 h 1200"/>
                <a:gd name="T108" fmla="*/ 1315 w 1810"/>
                <a:gd name="T109" fmla="*/ 577 h 1200"/>
                <a:gd name="T110" fmla="*/ 1384 w 1810"/>
                <a:gd name="T111" fmla="*/ 502 h 1200"/>
                <a:gd name="T112" fmla="*/ 1359 w 1810"/>
                <a:gd name="T113" fmla="*/ 465 h 1200"/>
                <a:gd name="T114" fmla="*/ 1242 w 1810"/>
                <a:gd name="T115" fmla="*/ 357 h 1200"/>
                <a:gd name="T116" fmla="*/ 1048 w 1810"/>
                <a:gd name="T117" fmla="*/ 233 h 1200"/>
                <a:gd name="T118" fmla="*/ 782 w 1810"/>
                <a:gd name="T119" fmla="*/ 162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10" h="1200">
                  <a:moveTo>
                    <a:pt x="675" y="359"/>
                  </a:moveTo>
                  <a:lnTo>
                    <a:pt x="675" y="451"/>
                  </a:lnTo>
                  <a:lnTo>
                    <a:pt x="675" y="451"/>
                  </a:lnTo>
                  <a:lnTo>
                    <a:pt x="638" y="451"/>
                  </a:lnTo>
                  <a:lnTo>
                    <a:pt x="603" y="459"/>
                  </a:lnTo>
                  <a:lnTo>
                    <a:pt x="571" y="471"/>
                  </a:lnTo>
                  <a:lnTo>
                    <a:pt x="542" y="485"/>
                  </a:lnTo>
                  <a:lnTo>
                    <a:pt x="516" y="502"/>
                  </a:lnTo>
                  <a:lnTo>
                    <a:pt x="496" y="518"/>
                  </a:lnTo>
                  <a:lnTo>
                    <a:pt x="482" y="532"/>
                  </a:lnTo>
                  <a:lnTo>
                    <a:pt x="473" y="542"/>
                  </a:lnTo>
                  <a:lnTo>
                    <a:pt x="469" y="546"/>
                  </a:lnTo>
                  <a:lnTo>
                    <a:pt x="471" y="552"/>
                  </a:lnTo>
                  <a:lnTo>
                    <a:pt x="477" y="566"/>
                  </a:lnTo>
                  <a:lnTo>
                    <a:pt x="484" y="587"/>
                  </a:lnTo>
                  <a:lnTo>
                    <a:pt x="496" y="613"/>
                  </a:lnTo>
                  <a:lnTo>
                    <a:pt x="514" y="644"/>
                  </a:lnTo>
                  <a:lnTo>
                    <a:pt x="536" y="676"/>
                  </a:lnTo>
                  <a:lnTo>
                    <a:pt x="561" y="707"/>
                  </a:lnTo>
                  <a:lnTo>
                    <a:pt x="595" y="735"/>
                  </a:lnTo>
                  <a:lnTo>
                    <a:pt x="632" y="761"/>
                  </a:lnTo>
                  <a:lnTo>
                    <a:pt x="675" y="780"/>
                  </a:lnTo>
                  <a:lnTo>
                    <a:pt x="675" y="865"/>
                  </a:lnTo>
                  <a:lnTo>
                    <a:pt x="614" y="851"/>
                  </a:lnTo>
                  <a:lnTo>
                    <a:pt x="561" y="828"/>
                  </a:lnTo>
                  <a:lnTo>
                    <a:pt x="514" y="800"/>
                  </a:lnTo>
                  <a:lnTo>
                    <a:pt x="473" y="768"/>
                  </a:lnTo>
                  <a:lnTo>
                    <a:pt x="439" y="733"/>
                  </a:lnTo>
                  <a:lnTo>
                    <a:pt x="408" y="698"/>
                  </a:lnTo>
                  <a:lnTo>
                    <a:pt x="384" y="660"/>
                  </a:lnTo>
                  <a:lnTo>
                    <a:pt x="364" y="627"/>
                  </a:lnTo>
                  <a:lnTo>
                    <a:pt x="349" y="595"/>
                  </a:lnTo>
                  <a:lnTo>
                    <a:pt x="337" y="569"/>
                  </a:lnTo>
                  <a:lnTo>
                    <a:pt x="329" y="548"/>
                  </a:lnTo>
                  <a:lnTo>
                    <a:pt x="325" y="534"/>
                  </a:lnTo>
                  <a:lnTo>
                    <a:pt x="323" y="530"/>
                  </a:lnTo>
                  <a:lnTo>
                    <a:pt x="325" y="526"/>
                  </a:lnTo>
                  <a:lnTo>
                    <a:pt x="335" y="516"/>
                  </a:lnTo>
                  <a:lnTo>
                    <a:pt x="350" y="502"/>
                  </a:lnTo>
                  <a:lnTo>
                    <a:pt x="372" y="485"/>
                  </a:lnTo>
                  <a:lnTo>
                    <a:pt x="400" y="463"/>
                  </a:lnTo>
                  <a:lnTo>
                    <a:pt x="433" y="441"/>
                  </a:lnTo>
                  <a:lnTo>
                    <a:pt x="473" y="420"/>
                  </a:lnTo>
                  <a:lnTo>
                    <a:pt x="516" y="400"/>
                  </a:lnTo>
                  <a:lnTo>
                    <a:pt x="565" y="382"/>
                  </a:lnTo>
                  <a:lnTo>
                    <a:pt x="618" y="368"/>
                  </a:lnTo>
                  <a:lnTo>
                    <a:pt x="675" y="359"/>
                  </a:lnTo>
                  <a:close/>
                  <a:moveTo>
                    <a:pt x="707" y="248"/>
                  </a:moveTo>
                  <a:lnTo>
                    <a:pt x="770" y="250"/>
                  </a:lnTo>
                  <a:lnTo>
                    <a:pt x="827" y="260"/>
                  </a:lnTo>
                  <a:lnTo>
                    <a:pt x="882" y="274"/>
                  </a:lnTo>
                  <a:lnTo>
                    <a:pt x="933" y="296"/>
                  </a:lnTo>
                  <a:lnTo>
                    <a:pt x="981" y="319"/>
                  </a:lnTo>
                  <a:lnTo>
                    <a:pt x="1024" y="345"/>
                  </a:lnTo>
                  <a:lnTo>
                    <a:pt x="1063" y="372"/>
                  </a:lnTo>
                  <a:lnTo>
                    <a:pt x="1097" y="400"/>
                  </a:lnTo>
                  <a:lnTo>
                    <a:pt x="1126" y="426"/>
                  </a:lnTo>
                  <a:lnTo>
                    <a:pt x="1152" y="451"/>
                  </a:lnTo>
                  <a:lnTo>
                    <a:pt x="1172" y="471"/>
                  </a:lnTo>
                  <a:lnTo>
                    <a:pt x="1185" y="489"/>
                  </a:lnTo>
                  <a:lnTo>
                    <a:pt x="1195" y="499"/>
                  </a:lnTo>
                  <a:lnTo>
                    <a:pt x="1197" y="502"/>
                  </a:lnTo>
                  <a:lnTo>
                    <a:pt x="1193" y="506"/>
                  </a:lnTo>
                  <a:lnTo>
                    <a:pt x="1185" y="518"/>
                  </a:lnTo>
                  <a:lnTo>
                    <a:pt x="1170" y="538"/>
                  </a:lnTo>
                  <a:lnTo>
                    <a:pt x="1150" y="562"/>
                  </a:lnTo>
                  <a:lnTo>
                    <a:pt x="1126" y="587"/>
                  </a:lnTo>
                  <a:lnTo>
                    <a:pt x="1097" y="617"/>
                  </a:lnTo>
                  <a:lnTo>
                    <a:pt x="1065" y="648"/>
                  </a:lnTo>
                  <a:lnTo>
                    <a:pt x="1028" y="680"/>
                  </a:lnTo>
                  <a:lnTo>
                    <a:pt x="988" y="709"/>
                  </a:lnTo>
                  <a:lnTo>
                    <a:pt x="947" y="737"/>
                  </a:lnTo>
                  <a:lnTo>
                    <a:pt x="904" y="761"/>
                  </a:lnTo>
                  <a:lnTo>
                    <a:pt x="859" y="778"/>
                  </a:lnTo>
                  <a:lnTo>
                    <a:pt x="811" y="790"/>
                  </a:lnTo>
                  <a:lnTo>
                    <a:pt x="762" y="794"/>
                  </a:lnTo>
                  <a:lnTo>
                    <a:pt x="717" y="790"/>
                  </a:lnTo>
                  <a:lnTo>
                    <a:pt x="675" y="780"/>
                  </a:lnTo>
                  <a:lnTo>
                    <a:pt x="675" y="451"/>
                  </a:lnTo>
                  <a:lnTo>
                    <a:pt x="715" y="459"/>
                  </a:lnTo>
                  <a:lnTo>
                    <a:pt x="746" y="469"/>
                  </a:lnTo>
                  <a:lnTo>
                    <a:pt x="774" y="485"/>
                  </a:lnTo>
                  <a:lnTo>
                    <a:pt x="796" y="504"/>
                  </a:lnTo>
                  <a:lnTo>
                    <a:pt x="817" y="528"/>
                  </a:lnTo>
                  <a:lnTo>
                    <a:pt x="837" y="558"/>
                  </a:lnTo>
                  <a:lnTo>
                    <a:pt x="859" y="591"/>
                  </a:lnTo>
                  <a:lnTo>
                    <a:pt x="882" y="633"/>
                  </a:lnTo>
                  <a:lnTo>
                    <a:pt x="1038" y="502"/>
                  </a:lnTo>
                  <a:lnTo>
                    <a:pt x="1034" y="499"/>
                  </a:lnTo>
                  <a:lnTo>
                    <a:pt x="1024" y="487"/>
                  </a:lnTo>
                  <a:lnTo>
                    <a:pt x="1008" y="471"/>
                  </a:lnTo>
                  <a:lnTo>
                    <a:pt x="985" y="451"/>
                  </a:lnTo>
                  <a:lnTo>
                    <a:pt x="957" y="430"/>
                  </a:lnTo>
                  <a:lnTo>
                    <a:pt x="924" y="406"/>
                  </a:lnTo>
                  <a:lnTo>
                    <a:pt x="884" y="386"/>
                  </a:lnTo>
                  <a:lnTo>
                    <a:pt x="839" y="370"/>
                  </a:lnTo>
                  <a:lnTo>
                    <a:pt x="790" y="359"/>
                  </a:lnTo>
                  <a:lnTo>
                    <a:pt x="734" y="355"/>
                  </a:lnTo>
                  <a:lnTo>
                    <a:pt x="675" y="359"/>
                  </a:lnTo>
                  <a:lnTo>
                    <a:pt x="675" y="250"/>
                  </a:lnTo>
                  <a:lnTo>
                    <a:pt x="707" y="248"/>
                  </a:lnTo>
                  <a:close/>
                  <a:moveTo>
                    <a:pt x="675" y="162"/>
                  </a:moveTo>
                  <a:lnTo>
                    <a:pt x="675" y="250"/>
                  </a:lnTo>
                  <a:lnTo>
                    <a:pt x="603" y="260"/>
                  </a:lnTo>
                  <a:lnTo>
                    <a:pt x="536" y="276"/>
                  </a:lnTo>
                  <a:lnTo>
                    <a:pt x="475" y="296"/>
                  </a:lnTo>
                  <a:lnTo>
                    <a:pt x="419" y="321"/>
                  </a:lnTo>
                  <a:lnTo>
                    <a:pt x="370" y="349"/>
                  </a:lnTo>
                  <a:lnTo>
                    <a:pt x="327" y="378"/>
                  </a:lnTo>
                  <a:lnTo>
                    <a:pt x="289" y="408"/>
                  </a:lnTo>
                  <a:lnTo>
                    <a:pt x="258" y="435"/>
                  </a:lnTo>
                  <a:lnTo>
                    <a:pt x="232" y="461"/>
                  </a:lnTo>
                  <a:lnTo>
                    <a:pt x="211" y="483"/>
                  </a:lnTo>
                  <a:lnTo>
                    <a:pt x="197" y="500"/>
                  </a:lnTo>
                  <a:lnTo>
                    <a:pt x="187" y="512"/>
                  </a:lnTo>
                  <a:lnTo>
                    <a:pt x="185" y="516"/>
                  </a:lnTo>
                  <a:lnTo>
                    <a:pt x="187" y="522"/>
                  </a:lnTo>
                  <a:lnTo>
                    <a:pt x="191" y="534"/>
                  </a:lnTo>
                  <a:lnTo>
                    <a:pt x="199" y="554"/>
                  </a:lnTo>
                  <a:lnTo>
                    <a:pt x="211" y="581"/>
                  </a:lnTo>
                  <a:lnTo>
                    <a:pt x="224" y="611"/>
                  </a:lnTo>
                  <a:lnTo>
                    <a:pt x="244" y="646"/>
                  </a:lnTo>
                  <a:lnTo>
                    <a:pt x="266" y="684"/>
                  </a:lnTo>
                  <a:lnTo>
                    <a:pt x="293" y="723"/>
                  </a:lnTo>
                  <a:lnTo>
                    <a:pt x="325" y="765"/>
                  </a:lnTo>
                  <a:lnTo>
                    <a:pt x="360" y="804"/>
                  </a:lnTo>
                  <a:lnTo>
                    <a:pt x="400" y="841"/>
                  </a:lnTo>
                  <a:lnTo>
                    <a:pt x="445" y="877"/>
                  </a:lnTo>
                  <a:lnTo>
                    <a:pt x="494" y="906"/>
                  </a:lnTo>
                  <a:lnTo>
                    <a:pt x="549" y="934"/>
                  </a:lnTo>
                  <a:lnTo>
                    <a:pt x="610" y="954"/>
                  </a:lnTo>
                  <a:lnTo>
                    <a:pt x="675" y="966"/>
                  </a:lnTo>
                  <a:lnTo>
                    <a:pt x="675" y="1058"/>
                  </a:lnTo>
                  <a:lnTo>
                    <a:pt x="595" y="1046"/>
                  </a:lnTo>
                  <a:lnTo>
                    <a:pt x="522" y="1027"/>
                  </a:lnTo>
                  <a:lnTo>
                    <a:pt x="453" y="1001"/>
                  </a:lnTo>
                  <a:lnTo>
                    <a:pt x="390" y="969"/>
                  </a:lnTo>
                  <a:lnTo>
                    <a:pt x="331" y="932"/>
                  </a:lnTo>
                  <a:lnTo>
                    <a:pt x="280" y="893"/>
                  </a:lnTo>
                  <a:lnTo>
                    <a:pt x="232" y="849"/>
                  </a:lnTo>
                  <a:lnTo>
                    <a:pt x="189" y="806"/>
                  </a:lnTo>
                  <a:lnTo>
                    <a:pt x="152" y="761"/>
                  </a:lnTo>
                  <a:lnTo>
                    <a:pt x="118" y="717"/>
                  </a:lnTo>
                  <a:lnTo>
                    <a:pt x="89" y="674"/>
                  </a:lnTo>
                  <a:lnTo>
                    <a:pt x="65" y="633"/>
                  </a:lnTo>
                  <a:lnTo>
                    <a:pt x="43" y="597"/>
                  </a:lnTo>
                  <a:lnTo>
                    <a:pt x="28" y="564"/>
                  </a:lnTo>
                  <a:lnTo>
                    <a:pt x="16" y="536"/>
                  </a:lnTo>
                  <a:lnTo>
                    <a:pt x="6" y="516"/>
                  </a:lnTo>
                  <a:lnTo>
                    <a:pt x="2" y="502"/>
                  </a:lnTo>
                  <a:lnTo>
                    <a:pt x="0" y="499"/>
                  </a:lnTo>
                  <a:lnTo>
                    <a:pt x="4" y="495"/>
                  </a:lnTo>
                  <a:lnTo>
                    <a:pt x="14" y="485"/>
                  </a:lnTo>
                  <a:lnTo>
                    <a:pt x="32" y="469"/>
                  </a:lnTo>
                  <a:lnTo>
                    <a:pt x="55" y="449"/>
                  </a:lnTo>
                  <a:lnTo>
                    <a:pt x="85" y="426"/>
                  </a:lnTo>
                  <a:lnTo>
                    <a:pt x="118" y="400"/>
                  </a:lnTo>
                  <a:lnTo>
                    <a:pt x="158" y="370"/>
                  </a:lnTo>
                  <a:lnTo>
                    <a:pt x="203" y="341"/>
                  </a:lnTo>
                  <a:lnTo>
                    <a:pt x="250" y="311"/>
                  </a:lnTo>
                  <a:lnTo>
                    <a:pt x="303" y="282"/>
                  </a:lnTo>
                  <a:lnTo>
                    <a:pt x="358" y="252"/>
                  </a:lnTo>
                  <a:lnTo>
                    <a:pt x="417" y="227"/>
                  </a:lnTo>
                  <a:lnTo>
                    <a:pt x="478" y="205"/>
                  </a:lnTo>
                  <a:lnTo>
                    <a:pt x="542" y="185"/>
                  </a:lnTo>
                  <a:lnTo>
                    <a:pt x="608" y="171"/>
                  </a:lnTo>
                  <a:lnTo>
                    <a:pt x="675" y="162"/>
                  </a:lnTo>
                  <a:close/>
                  <a:moveTo>
                    <a:pt x="675" y="0"/>
                  </a:moveTo>
                  <a:lnTo>
                    <a:pt x="1810" y="0"/>
                  </a:lnTo>
                  <a:lnTo>
                    <a:pt x="1810" y="1200"/>
                  </a:lnTo>
                  <a:lnTo>
                    <a:pt x="675" y="1200"/>
                  </a:lnTo>
                  <a:lnTo>
                    <a:pt x="675" y="1058"/>
                  </a:lnTo>
                  <a:lnTo>
                    <a:pt x="748" y="1062"/>
                  </a:lnTo>
                  <a:lnTo>
                    <a:pt x="819" y="1060"/>
                  </a:lnTo>
                  <a:lnTo>
                    <a:pt x="894" y="1052"/>
                  </a:lnTo>
                  <a:lnTo>
                    <a:pt x="977" y="1038"/>
                  </a:lnTo>
                  <a:lnTo>
                    <a:pt x="1061" y="1021"/>
                  </a:lnTo>
                  <a:lnTo>
                    <a:pt x="1148" y="1001"/>
                  </a:lnTo>
                  <a:lnTo>
                    <a:pt x="1235" y="975"/>
                  </a:lnTo>
                  <a:lnTo>
                    <a:pt x="1321" y="946"/>
                  </a:lnTo>
                  <a:lnTo>
                    <a:pt x="1404" y="914"/>
                  </a:lnTo>
                  <a:lnTo>
                    <a:pt x="1483" y="879"/>
                  </a:lnTo>
                  <a:lnTo>
                    <a:pt x="1554" y="841"/>
                  </a:lnTo>
                  <a:lnTo>
                    <a:pt x="1619" y="802"/>
                  </a:lnTo>
                  <a:lnTo>
                    <a:pt x="1674" y="763"/>
                  </a:lnTo>
                  <a:lnTo>
                    <a:pt x="1658" y="749"/>
                  </a:lnTo>
                  <a:lnTo>
                    <a:pt x="1634" y="733"/>
                  </a:lnTo>
                  <a:lnTo>
                    <a:pt x="1605" y="717"/>
                  </a:lnTo>
                  <a:lnTo>
                    <a:pt x="1573" y="700"/>
                  </a:lnTo>
                  <a:lnTo>
                    <a:pt x="1540" y="682"/>
                  </a:lnTo>
                  <a:lnTo>
                    <a:pt x="1510" y="664"/>
                  </a:lnTo>
                  <a:lnTo>
                    <a:pt x="1485" y="648"/>
                  </a:lnTo>
                  <a:lnTo>
                    <a:pt x="1467" y="636"/>
                  </a:lnTo>
                  <a:lnTo>
                    <a:pt x="1404" y="690"/>
                  </a:lnTo>
                  <a:lnTo>
                    <a:pt x="1341" y="741"/>
                  </a:lnTo>
                  <a:lnTo>
                    <a:pt x="1276" y="788"/>
                  </a:lnTo>
                  <a:lnTo>
                    <a:pt x="1209" y="832"/>
                  </a:lnTo>
                  <a:lnTo>
                    <a:pt x="1140" y="871"/>
                  </a:lnTo>
                  <a:lnTo>
                    <a:pt x="1067" y="904"/>
                  </a:lnTo>
                  <a:lnTo>
                    <a:pt x="992" y="932"/>
                  </a:lnTo>
                  <a:lnTo>
                    <a:pt x="914" y="954"/>
                  </a:lnTo>
                  <a:lnTo>
                    <a:pt x="831" y="966"/>
                  </a:lnTo>
                  <a:lnTo>
                    <a:pt x="744" y="969"/>
                  </a:lnTo>
                  <a:lnTo>
                    <a:pt x="709" y="969"/>
                  </a:lnTo>
                  <a:lnTo>
                    <a:pt x="675" y="966"/>
                  </a:lnTo>
                  <a:lnTo>
                    <a:pt x="675" y="865"/>
                  </a:lnTo>
                  <a:lnTo>
                    <a:pt x="715" y="871"/>
                  </a:lnTo>
                  <a:lnTo>
                    <a:pt x="758" y="873"/>
                  </a:lnTo>
                  <a:lnTo>
                    <a:pt x="815" y="869"/>
                  </a:lnTo>
                  <a:lnTo>
                    <a:pt x="870" y="859"/>
                  </a:lnTo>
                  <a:lnTo>
                    <a:pt x="925" y="841"/>
                  </a:lnTo>
                  <a:lnTo>
                    <a:pt x="979" y="820"/>
                  </a:lnTo>
                  <a:lnTo>
                    <a:pt x="1030" y="794"/>
                  </a:lnTo>
                  <a:lnTo>
                    <a:pt x="1079" y="767"/>
                  </a:lnTo>
                  <a:lnTo>
                    <a:pt x="1126" y="735"/>
                  </a:lnTo>
                  <a:lnTo>
                    <a:pt x="1172" y="701"/>
                  </a:lnTo>
                  <a:lnTo>
                    <a:pt x="1213" y="670"/>
                  </a:lnTo>
                  <a:lnTo>
                    <a:pt x="1250" y="636"/>
                  </a:lnTo>
                  <a:lnTo>
                    <a:pt x="1284" y="605"/>
                  </a:lnTo>
                  <a:lnTo>
                    <a:pt x="1315" y="577"/>
                  </a:lnTo>
                  <a:lnTo>
                    <a:pt x="1339" y="550"/>
                  </a:lnTo>
                  <a:lnTo>
                    <a:pt x="1361" y="530"/>
                  </a:lnTo>
                  <a:lnTo>
                    <a:pt x="1374" y="512"/>
                  </a:lnTo>
                  <a:lnTo>
                    <a:pt x="1384" y="502"/>
                  </a:lnTo>
                  <a:lnTo>
                    <a:pt x="1386" y="499"/>
                  </a:lnTo>
                  <a:lnTo>
                    <a:pt x="1384" y="495"/>
                  </a:lnTo>
                  <a:lnTo>
                    <a:pt x="1374" y="483"/>
                  </a:lnTo>
                  <a:lnTo>
                    <a:pt x="1359" y="465"/>
                  </a:lnTo>
                  <a:lnTo>
                    <a:pt x="1339" y="443"/>
                  </a:lnTo>
                  <a:lnTo>
                    <a:pt x="1311" y="418"/>
                  </a:lnTo>
                  <a:lnTo>
                    <a:pt x="1280" y="388"/>
                  </a:lnTo>
                  <a:lnTo>
                    <a:pt x="1242" y="357"/>
                  </a:lnTo>
                  <a:lnTo>
                    <a:pt x="1201" y="325"/>
                  </a:lnTo>
                  <a:lnTo>
                    <a:pt x="1154" y="292"/>
                  </a:lnTo>
                  <a:lnTo>
                    <a:pt x="1103" y="262"/>
                  </a:lnTo>
                  <a:lnTo>
                    <a:pt x="1048" y="233"/>
                  </a:lnTo>
                  <a:lnTo>
                    <a:pt x="987" y="207"/>
                  </a:lnTo>
                  <a:lnTo>
                    <a:pt x="924" y="187"/>
                  </a:lnTo>
                  <a:lnTo>
                    <a:pt x="855" y="171"/>
                  </a:lnTo>
                  <a:lnTo>
                    <a:pt x="782" y="162"/>
                  </a:lnTo>
                  <a:lnTo>
                    <a:pt x="707" y="160"/>
                  </a:lnTo>
                  <a:lnTo>
                    <a:pt x="675" y="162"/>
                  </a:lnTo>
                  <a:lnTo>
                    <a:pt x="675" y="0"/>
                  </a:lnTo>
                  <a:close/>
                </a:path>
              </a:pathLst>
            </a:custGeom>
            <a:solidFill>
              <a:srgbClr val="76B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2/28/2021</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dirty="0"/>
          </a:p>
        </p:txBody>
      </p:sp>
      <p:grpSp>
        <p:nvGrpSpPr>
          <p:cNvPr id="8" name="Group 7"/>
          <p:cNvGrpSpPr/>
          <p:nvPr/>
        </p:nvGrpSpPr>
        <p:grpSpPr>
          <a:xfrm>
            <a:off x="5528649" y="308894"/>
            <a:ext cx="1083012" cy="200064"/>
            <a:chOff x="8775700" y="3552825"/>
            <a:chExt cx="5156200" cy="952500"/>
          </a:xfrm>
        </p:grpSpPr>
        <p:sp>
          <p:nvSpPr>
            <p:cNvPr id="9" name="Freeform 8"/>
            <p:cNvSpPr>
              <a:spLocks noEditPoints="1"/>
            </p:cNvSpPr>
            <p:nvPr/>
          </p:nvSpPr>
          <p:spPr bwMode="auto">
            <a:xfrm>
              <a:off x="13817600" y="4265613"/>
              <a:ext cx="114300" cy="111125"/>
            </a:xfrm>
            <a:custGeom>
              <a:avLst/>
              <a:gdLst>
                <a:gd name="T0" fmla="*/ 59 w 144"/>
                <a:gd name="T1" fmla="*/ 63 h 139"/>
                <a:gd name="T2" fmla="*/ 79 w 144"/>
                <a:gd name="T3" fmla="*/ 63 h 139"/>
                <a:gd name="T4" fmla="*/ 85 w 144"/>
                <a:gd name="T5" fmla="*/ 61 h 139"/>
                <a:gd name="T6" fmla="*/ 87 w 144"/>
                <a:gd name="T7" fmla="*/ 53 h 139"/>
                <a:gd name="T8" fmla="*/ 83 w 144"/>
                <a:gd name="T9" fmla="*/ 47 h 139"/>
                <a:gd name="T10" fmla="*/ 75 w 144"/>
                <a:gd name="T11" fmla="*/ 45 h 139"/>
                <a:gd name="T12" fmla="*/ 59 w 144"/>
                <a:gd name="T13" fmla="*/ 45 h 139"/>
                <a:gd name="T14" fmla="*/ 73 w 144"/>
                <a:gd name="T15" fmla="*/ 33 h 139"/>
                <a:gd name="T16" fmla="*/ 101 w 144"/>
                <a:gd name="T17" fmla="*/ 41 h 139"/>
                <a:gd name="T18" fmla="*/ 103 w 144"/>
                <a:gd name="T19" fmla="*/ 61 h 139"/>
                <a:gd name="T20" fmla="*/ 99 w 144"/>
                <a:gd name="T21" fmla="*/ 68 h 139"/>
                <a:gd name="T22" fmla="*/ 91 w 144"/>
                <a:gd name="T23" fmla="*/ 74 h 139"/>
                <a:gd name="T24" fmla="*/ 105 w 144"/>
                <a:gd name="T25" fmla="*/ 106 h 139"/>
                <a:gd name="T26" fmla="*/ 67 w 144"/>
                <a:gd name="T27" fmla="*/ 76 h 139"/>
                <a:gd name="T28" fmla="*/ 59 w 144"/>
                <a:gd name="T29" fmla="*/ 106 h 139"/>
                <a:gd name="T30" fmla="*/ 44 w 144"/>
                <a:gd name="T31" fmla="*/ 33 h 139"/>
                <a:gd name="T32" fmla="*/ 51 w 144"/>
                <a:gd name="T33" fmla="*/ 21 h 139"/>
                <a:gd name="T34" fmla="*/ 24 w 144"/>
                <a:gd name="T35" fmla="*/ 49 h 139"/>
                <a:gd name="T36" fmla="*/ 24 w 144"/>
                <a:gd name="T37" fmla="*/ 92 h 139"/>
                <a:gd name="T38" fmla="*/ 51 w 144"/>
                <a:gd name="T39" fmla="*/ 120 h 139"/>
                <a:gd name="T40" fmla="*/ 71 w 144"/>
                <a:gd name="T41" fmla="*/ 124 h 139"/>
                <a:gd name="T42" fmla="*/ 109 w 144"/>
                <a:gd name="T43" fmla="*/ 108 h 139"/>
                <a:gd name="T44" fmla="*/ 122 w 144"/>
                <a:gd name="T45" fmla="*/ 70 h 139"/>
                <a:gd name="T46" fmla="*/ 109 w 144"/>
                <a:gd name="T47" fmla="*/ 31 h 139"/>
                <a:gd name="T48" fmla="*/ 71 w 144"/>
                <a:gd name="T49" fmla="*/ 17 h 139"/>
                <a:gd name="T50" fmla="*/ 95 w 144"/>
                <a:gd name="T51" fmla="*/ 3 h 139"/>
                <a:gd name="T52" fmla="*/ 130 w 144"/>
                <a:gd name="T53" fmla="*/ 27 h 139"/>
                <a:gd name="T54" fmla="*/ 144 w 144"/>
                <a:gd name="T55" fmla="*/ 70 h 139"/>
                <a:gd name="T56" fmla="*/ 130 w 144"/>
                <a:gd name="T57" fmla="*/ 114 h 139"/>
                <a:gd name="T58" fmla="*/ 95 w 144"/>
                <a:gd name="T59" fmla="*/ 135 h 139"/>
                <a:gd name="T60" fmla="*/ 50 w 144"/>
                <a:gd name="T61" fmla="*/ 135 h 139"/>
                <a:gd name="T62" fmla="*/ 14 w 144"/>
                <a:gd name="T63" fmla="*/ 114 h 139"/>
                <a:gd name="T64" fmla="*/ 0 w 144"/>
                <a:gd name="T65" fmla="*/ 70 h 139"/>
                <a:gd name="T66" fmla="*/ 14 w 144"/>
                <a:gd name="T67" fmla="*/ 27 h 139"/>
                <a:gd name="T68" fmla="*/ 50 w 144"/>
                <a:gd name="T69"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39">
                  <a:moveTo>
                    <a:pt x="59" y="45"/>
                  </a:moveTo>
                  <a:lnTo>
                    <a:pt x="59" y="63"/>
                  </a:lnTo>
                  <a:lnTo>
                    <a:pt x="75" y="63"/>
                  </a:lnTo>
                  <a:lnTo>
                    <a:pt x="79" y="63"/>
                  </a:lnTo>
                  <a:lnTo>
                    <a:pt x="83" y="63"/>
                  </a:lnTo>
                  <a:lnTo>
                    <a:pt x="85" y="61"/>
                  </a:lnTo>
                  <a:lnTo>
                    <a:pt x="87" y="57"/>
                  </a:lnTo>
                  <a:lnTo>
                    <a:pt x="87" y="53"/>
                  </a:lnTo>
                  <a:lnTo>
                    <a:pt x="85" y="49"/>
                  </a:lnTo>
                  <a:lnTo>
                    <a:pt x="83" y="47"/>
                  </a:lnTo>
                  <a:lnTo>
                    <a:pt x="79" y="45"/>
                  </a:lnTo>
                  <a:lnTo>
                    <a:pt x="75" y="45"/>
                  </a:lnTo>
                  <a:lnTo>
                    <a:pt x="71" y="45"/>
                  </a:lnTo>
                  <a:lnTo>
                    <a:pt x="59" y="45"/>
                  </a:lnTo>
                  <a:close/>
                  <a:moveTo>
                    <a:pt x="44" y="33"/>
                  </a:moveTo>
                  <a:lnTo>
                    <a:pt x="73" y="33"/>
                  </a:lnTo>
                  <a:lnTo>
                    <a:pt x="89" y="35"/>
                  </a:lnTo>
                  <a:lnTo>
                    <a:pt x="101" y="41"/>
                  </a:lnTo>
                  <a:lnTo>
                    <a:pt x="105" y="55"/>
                  </a:lnTo>
                  <a:lnTo>
                    <a:pt x="103" y="61"/>
                  </a:lnTo>
                  <a:lnTo>
                    <a:pt x="101" y="67"/>
                  </a:lnTo>
                  <a:lnTo>
                    <a:pt x="99" y="68"/>
                  </a:lnTo>
                  <a:lnTo>
                    <a:pt x="95" y="72"/>
                  </a:lnTo>
                  <a:lnTo>
                    <a:pt x="91" y="74"/>
                  </a:lnTo>
                  <a:lnTo>
                    <a:pt x="85" y="74"/>
                  </a:lnTo>
                  <a:lnTo>
                    <a:pt x="105" y="106"/>
                  </a:lnTo>
                  <a:lnTo>
                    <a:pt x="85" y="106"/>
                  </a:lnTo>
                  <a:lnTo>
                    <a:pt x="67" y="76"/>
                  </a:lnTo>
                  <a:lnTo>
                    <a:pt x="59" y="76"/>
                  </a:lnTo>
                  <a:lnTo>
                    <a:pt x="59" y="106"/>
                  </a:lnTo>
                  <a:lnTo>
                    <a:pt x="44" y="106"/>
                  </a:lnTo>
                  <a:lnTo>
                    <a:pt x="44" y="33"/>
                  </a:lnTo>
                  <a:close/>
                  <a:moveTo>
                    <a:pt x="71" y="17"/>
                  </a:moveTo>
                  <a:lnTo>
                    <a:pt x="51" y="21"/>
                  </a:lnTo>
                  <a:lnTo>
                    <a:pt x="36" y="31"/>
                  </a:lnTo>
                  <a:lnTo>
                    <a:pt x="24" y="49"/>
                  </a:lnTo>
                  <a:lnTo>
                    <a:pt x="20" y="70"/>
                  </a:lnTo>
                  <a:lnTo>
                    <a:pt x="24" y="92"/>
                  </a:lnTo>
                  <a:lnTo>
                    <a:pt x="36" y="108"/>
                  </a:lnTo>
                  <a:lnTo>
                    <a:pt x="51" y="120"/>
                  </a:lnTo>
                  <a:lnTo>
                    <a:pt x="71" y="124"/>
                  </a:lnTo>
                  <a:lnTo>
                    <a:pt x="71" y="124"/>
                  </a:lnTo>
                  <a:lnTo>
                    <a:pt x="91" y="120"/>
                  </a:lnTo>
                  <a:lnTo>
                    <a:pt x="109" y="108"/>
                  </a:lnTo>
                  <a:lnTo>
                    <a:pt x="118" y="92"/>
                  </a:lnTo>
                  <a:lnTo>
                    <a:pt x="122" y="70"/>
                  </a:lnTo>
                  <a:lnTo>
                    <a:pt x="118" y="49"/>
                  </a:lnTo>
                  <a:lnTo>
                    <a:pt x="109" y="31"/>
                  </a:lnTo>
                  <a:lnTo>
                    <a:pt x="91" y="21"/>
                  </a:lnTo>
                  <a:lnTo>
                    <a:pt x="71" y="17"/>
                  </a:lnTo>
                  <a:close/>
                  <a:moveTo>
                    <a:pt x="71" y="0"/>
                  </a:moveTo>
                  <a:lnTo>
                    <a:pt x="95" y="3"/>
                  </a:lnTo>
                  <a:lnTo>
                    <a:pt x="114" y="11"/>
                  </a:lnTo>
                  <a:lnTo>
                    <a:pt x="130" y="27"/>
                  </a:lnTo>
                  <a:lnTo>
                    <a:pt x="140" y="45"/>
                  </a:lnTo>
                  <a:lnTo>
                    <a:pt x="144" y="70"/>
                  </a:lnTo>
                  <a:lnTo>
                    <a:pt x="140" y="94"/>
                  </a:lnTo>
                  <a:lnTo>
                    <a:pt x="130" y="114"/>
                  </a:lnTo>
                  <a:lnTo>
                    <a:pt x="114" y="128"/>
                  </a:lnTo>
                  <a:lnTo>
                    <a:pt x="95" y="135"/>
                  </a:lnTo>
                  <a:lnTo>
                    <a:pt x="71" y="139"/>
                  </a:lnTo>
                  <a:lnTo>
                    <a:pt x="50" y="135"/>
                  </a:lnTo>
                  <a:lnTo>
                    <a:pt x="30" y="128"/>
                  </a:lnTo>
                  <a:lnTo>
                    <a:pt x="14" y="114"/>
                  </a:lnTo>
                  <a:lnTo>
                    <a:pt x="4" y="94"/>
                  </a:lnTo>
                  <a:lnTo>
                    <a:pt x="0" y="70"/>
                  </a:lnTo>
                  <a:lnTo>
                    <a:pt x="4" y="45"/>
                  </a:lnTo>
                  <a:lnTo>
                    <a:pt x="14" y="27"/>
                  </a:lnTo>
                  <a:lnTo>
                    <a:pt x="30" y="11"/>
                  </a:lnTo>
                  <a:lnTo>
                    <a:pt x="50" y="3"/>
                  </a:lnTo>
                  <a:lnTo>
                    <a:pt x="71"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noEditPoints="1"/>
            </p:cNvSpPr>
            <p:nvPr/>
          </p:nvSpPr>
          <p:spPr bwMode="auto">
            <a:xfrm>
              <a:off x="10447338" y="3732213"/>
              <a:ext cx="3333750" cy="625475"/>
            </a:xfrm>
            <a:custGeom>
              <a:avLst/>
              <a:gdLst>
                <a:gd name="T0" fmla="*/ 2325 w 4200"/>
                <a:gd name="T1" fmla="*/ 618 h 788"/>
                <a:gd name="T2" fmla="*/ 2465 w 4200"/>
                <a:gd name="T3" fmla="*/ 616 h 788"/>
                <a:gd name="T4" fmla="*/ 2540 w 4200"/>
                <a:gd name="T5" fmla="*/ 597 h 788"/>
                <a:gd name="T6" fmla="*/ 2599 w 4200"/>
                <a:gd name="T7" fmla="*/ 555 h 788"/>
                <a:gd name="T8" fmla="*/ 2635 w 4200"/>
                <a:gd name="T9" fmla="*/ 488 h 788"/>
                <a:gd name="T10" fmla="*/ 2648 w 4200"/>
                <a:gd name="T11" fmla="*/ 396 h 788"/>
                <a:gd name="T12" fmla="*/ 2635 w 4200"/>
                <a:gd name="T13" fmla="*/ 301 h 788"/>
                <a:gd name="T14" fmla="*/ 2599 w 4200"/>
                <a:gd name="T15" fmla="*/ 236 h 788"/>
                <a:gd name="T16" fmla="*/ 2540 w 4200"/>
                <a:gd name="T17" fmla="*/ 193 h 788"/>
                <a:gd name="T18" fmla="*/ 2465 w 4200"/>
                <a:gd name="T19" fmla="*/ 173 h 788"/>
                <a:gd name="T20" fmla="*/ 2325 w 4200"/>
                <a:gd name="T21" fmla="*/ 171 h 788"/>
                <a:gd name="T22" fmla="*/ 3597 w 4200"/>
                <a:gd name="T23" fmla="*/ 512 h 788"/>
                <a:gd name="T24" fmla="*/ 3735 w 4200"/>
                <a:gd name="T25" fmla="*/ 143 h 788"/>
                <a:gd name="T26" fmla="*/ 4200 w 4200"/>
                <a:gd name="T27" fmla="*/ 786 h 788"/>
                <a:gd name="T28" fmla="*/ 3916 w 4200"/>
                <a:gd name="T29" fmla="*/ 648 h 788"/>
                <a:gd name="T30" fmla="*/ 3501 w 4200"/>
                <a:gd name="T31" fmla="*/ 786 h 788"/>
                <a:gd name="T32" fmla="*/ 3592 w 4200"/>
                <a:gd name="T33" fmla="*/ 0 h 788"/>
                <a:gd name="T34" fmla="*/ 2969 w 4200"/>
                <a:gd name="T35" fmla="*/ 0 h 788"/>
                <a:gd name="T36" fmla="*/ 3190 w 4200"/>
                <a:gd name="T37" fmla="*/ 788 h 788"/>
                <a:gd name="T38" fmla="*/ 2969 w 4200"/>
                <a:gd name="T39" fmla="*/ 0 h 788"/>
                <a:gd name="T40" fmla="*/ 2416 w 4200"/>
                <a:gd name="T41" fmla="*/ 0 h 788"/>
                <a:gd name="T42" fmla="*/ 2554 w 4200"/>
                <a:gd name="T43" fmla="*/ 7 h 788"/>
                <a:gd name="T44" fmla="*/ 2666 w 4200"/>
                <a:gd name="T45" fmla="*/ 33 h 788"/>
                <a:gd name="T46" fmla="*/ 2757 w 4200"/>
                <a:gd name="T47" fmla="*/ 90 h 788"/>
                <a:gd name="T48" fmla="*/ 2818 w 4200"/>
                <a:gd name="T49" fmla="*/ 173 h 788"/>
                <a:gd name="T50" fmla="*/ 2853 w 4200"/>
                <a:gd name="T51" fmla="*/ 277 h 788"/>
                <a:gd name="T52" fmla="*/ 2865 w 4200"/>
                <a:gd name="T53" fmla="*/ 402 h 788"/>
                <a:gd name="T54" fmla="*/ 2855 w 4200"/>
                <a:gd name="T55" fmla="*/ 518 h 788"/>
                <a:gd name="T56" fmla="*/ 2828 w 4200"/>
                <a:gd name="T57" fmla="*/ 614 h 788"/>
                <a:gd name="T58" fmla="*/ 2786 w 4200"/>
                <a:gd name="T59" fmla="*/ 683 h 788"/>
                <a:gd name="T60" fmla="*/ 2735 w 4200"/>
                <a:gd name="T61" fmla="*/ 731 h 788"/>
                <a:gd name="T62" fmla="*/ 2672 w 4200"/>
                <a:gd name="T63" fmla="*/ 762 h 788"/>
                <a:gd name="T64" fmla="*/ 2585 w 4200"/>
                <a:gd name="T65" fmla="*/ 780 h 788"/>
                <a:gd name="T66" fmla="*/ 2465 w 4200"/>
                <a:gd name="T67" fmla="*/ 788 h 788"/>
                <a:gd name="T68" fmla="*/ 2105 w 4200"/>
                <a:gd name="T69" fmla="*/ 0 h 788"/>
                <a:gd name="T70" fmla="*/ 1063 w 4200"/>
                <a:gd name="T71" fmla="*/ 0 h 788"/>
                <a:gd name="T72" fmla="*/ 1428 w 4200"/>
                <a:gd name="T73" fmla="*/ 0 h 788"/>
                <a:gd name="T74" fmla="*/ 1398 w 4200"/>
                <a:gd name="T75" fmla="*/ 788 h 788"/>
                <a:gd name="T76" fmla="*/ 825 w 4200"/>
                <a:gd name="T77" fmla="*/ 0 h 788"/>
                <a:gd name="T78" fmla="*/ 1969 w 4200"/>
                <a:gd name="T79" fmla="*/ 0 h 788"/>
                <a:gd name="T80" fmla="*/ 1747 w 4200"/>
                <a:gd name="T81" fmla="*/ 788 h 788"/>
                <a:gd name="T82" fmla="*/ 0 w 4200"/>
                <a:gd name="T83" fmla="*/ 0 h 788"/>
                <a:gd name="T84" fmla="*/ 441 w 4200"/>
                <a:gd name="T85" fmla="*/ 0 h 788"/>
                <a:gd name="T86" fmla="*/ 522 w 4200"/>
                <a:gd name="T87" fmla="*/ 7 h 788"/>
                <a:gd name="T88" fmla="*/ 599 w 4200"/>
                <a:gd name="T89" fmla="*/ 25 h 788"/>
                <a:gd name="T90" fmla="*/ 667 w 4200"/>
                <a:gd name="T91" fmla="*/ 59 h 788"/>
                <a:gd name="T92" fmla="*/ 725 w 4200"/>
                <a:gd name="T93" fmla="*/ 112 h 788"/>
                <a:gd name="T94" fmla="*/ 766 w 4200"/>
                <a:gd name="T95" fmla="*/ 187 h 788"/>
                <a:gd name="T96" fmla="*/ 788 w 4200"/>
                <a:gd name="T97" fmla="*/ 289 h 788"/>
                <a:gd name="T98" fmla="*/ 790 w 4200"/>
                <a:gd name="T99" fmla="*/ 788 h 788"/>
                <a:gd name="T100" fmla="*/ 573 w 4200"/>
                <a:gd name="T101" fmla="*/ 427 h 788"/>
                <a:gd name="T102" fmla="*/ 567 w 4200"/>
                <a:gd name="T103" fmla="*/ 317 h 788"/>
                <a:gd name="T104" fmla="*/ 543 w 4200"/>
                <a:gd name="T105" fmla="*/ 244 h 788"/>
                <a:gd name="T106" fmla="*/ 500 w 4200"/>
                <a:gd name="T107" fmla="*/ 201 h 788"/>
                <a:gd name="T108" fmla="*/ 439 w 4200"/>
                <a:gd name="T109" fmla="*/ 179 h 788"/>
                <a:gd name="T110" fmla="*/ 224 w 4200"/>
                <a:gd name="T111" fmla="*/ 175 h 788"/>
                <a:gd name="T112" fmla="*/ 0 w 4200"/>
                <a:gd name="T113" fmla="*/ 788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00" h="788">
                  <a:moveTo>
                    <a:pt x="2325" y="171"/>
                  </a:moveTo>
                  <a:lnTo>
                    <a:pt x="2325" y="618"/>
                  </a:lnTo>
                  <a:lnTo>
                    <a:pt x="2420" y="618"/>
                  </a:lnTo>
                  <a:lnTo>
                    <a:pt x="2465" y="616"/>
                  </a:lnTo>
                  <a:lnTo>
                    <a:pt x="2505" y="608"/>
                  </a:lnTo>
                  <a:lnTo>
                    <a:pt x="2540" y="597"/>
                  </a:lnTo>
                  <a:lnTo>
                    <a:pt x="2572" y="579"/>
                  </a:lnTo>
                  <a:lnTo>
                    <a:pt x="2599" y="555"/>
                  </a:lnTo>
                  <a:lnTo>
                    <a:pt x="2619" y="526"/>
                  </a:lnTo>
                  <a:lnTo>
                    <a:pt x="2635" y="488"/>
                  </a:lnTo>
                  <a:lnTo>
                    <a:pt x="2644" y="445"/>
                  </a:lnTo>
                  <a:lnTo>
                    <a:pt x="2648" y="396"/>
                  </a:lnTo>
                  <a:lnTo>
                    <a:pt x="2644" y="344"/>
                  </a:lnTo>
                  <a:lnTo>
                    <a:pt x="2635" y="301"/>
                  </a:lnTo>
                  <a:lnTo>
                    <a:pt x="2619" y="266"/>
                  </a:lnTo>
                  <a:lnTo>
                    <a:pt x="2599" y="236"/>
                  </a:lnTo>
                  <a:lnTo>
                    <a:pt x="2572" y="212"/>
                  </a:lnTo>
                  <a:lnTo>
                    <a:pt x="2540" y="193"/>
                  </a:lnTo>
                  <a:lnTo>
                    <a:pt x="2505" y="181"/>
                  </a:lnTo>
                  <a:lnTo>
                    <a:pt x="2465" y="173"/>
                  </a:lnTo>
                  <a:lnTo>
                    <a:pt x="2420" y="171"/>
                  </a:lnTo>
                  <a:lnTo>
                    <a:pt x="2325" y="171"/>
                  </a:lnTo>
                  <a:close/>
                  <a:moveTo>
                    <a:pt x="3735" y="143"/>
                  </a:moveTo>
                  <a:lnTo>
                    <a:pt x="3597" y="512"/>
                  </a:lnTo>
                  <a:lnTo>
                    <a:pt x="3869" y="512"/>
                  </a:lnTo>
                  <a:lnTo>
                    <a:pt x="3735" y="143"/>
                  </a:lnTo>
                  <a:close/>
                  <a:moveTo>
                    <a:pt x="3887" y="0"/>
                  </a:moveTo>
                  <a:lnTo>
                    <a:pt x="4200" y="786"/>
                  </a:lnTo>
                  <a:lnTo>
                    <a:pt x="3962" y="786"/>
                  </a:lnTo>
                  <a:lnTo>
                    <a:pt x="3916" y="648"/>
                  </a:lnTo>
                  <a:lnTo>
                    <a:pt x="3548" y="648"/>
                  </a:lnTo>
                  <a:lnTo>
                    <a:pt x="3501" y="786"/>
                  </a:lnTo>
                  <a:lnTo>
                    <a:pt x="3280" y="786"/>
                  </a:lnTo>
                  <a:lnTo>
                    <a:pt x="3592" y="0"/>
                  </a:lnTo>
                  <a:lnTo>
                    <a:pt x="3887" y="0"/>
                  </a:lnTo>
                  <a:close/>
                  <a:moveTo>
                    <a:pt x="2969" y="0"/>
                  </a:moveTo>
                  <a:lnTo>
                    <a:pt x="3190" y="0"/>
                  </a:lnTo>
                  <a:lnTo>
                    <a:pt x="3190" y="788"/>
                  </a:lnTo>
                  <a:lnTo>
                    <a:pt x="2969" y="788"/>
                  </a:lnTo>
                  <a:lnTo>
                    <a:pt x="2969" y="0"/>
                  </a:lnTo>
                  <a:close/>
                  <a:moveTo>
                    <a:pt x="2105" y="0"/>
                  </a:moveTo>
                  <a:lnTo>
                    <a:pt x="2416" y="0"/>
                  </a:lnTo>
                  <a:lnTo>
                    <a:pt x="2489" y="2"/>
                  </a:lnTo>
                  <a:lnTo>
                    <a:pt x="2554" y="7"/>
                  </a:lnTo>
                  <a:lnTo>
                    <a:pt x="2613" y="17"/>
                  </a:lnTo>
                  <a:lnTo>
                    <a:pt x="2666" y="33"/>
                  </a:lnTo>
                  <a:lnTo>
                    <a:pt x="2713" y="57"/>
                  </a:lnTo>
                  <a:lnTo>
                    <a:pt x="2757" y="90"/>
                  </a:lnTo>
                  <a:lnTo>
                    <a:pt x="2794" y="132"/>
                  </a:lnTo>
                  <a:lnTo>
                    <a:pt x="2818" y="173"/>
                  </a:lnTo>
                  <a:lnTo>
                    <a:pt x="2839" y="222"/>
                  </a:lnTo>
                  <a:lnTo>
                    <a:pt x="2853" y="277"/>
                  </a:lnTo>
                  <a:lnTo>
                    <a:pt x="2863" y="337"/>
                  </a:lnTo>
                  <a:lnTo>
                    <a:pt x="2865" y="402"/>
                  </a:lnTo>
                  <a:lnTo>
                    <a:pt x="2863" y="461"/>
                  </a:lnTo>
                  <a:lnTo>
                    <a:pt x="2855" y="518"/>
                  </a:lnTo>
                  <a:lnTo>
                    <a:pt x="2843" y="569"/>
                  </a:lnTo>
                  <a:lnTo>
                    <a:pt x="2828" y="614"/>
                  </a:lnTo>
                  <a:lnTo>
                    <a:pt x="2810" y="654"/>
                  </a:lnTo>
                  <a:lnTo>
                    <a:pt x="2786" y="683"/>
                  </a:lnTo>
                  <a:lnTo>
                    <a:pt x="2761" y="709"/>
                  </a:lnTo>
                  <a:lnTo>
                    <a:pt x="2735" y="731"/>
                  </a:lnTo>
                  <a:lnTo>
                    <a:pt x="2705" y="748"/>
                  </a:lnTo>
                  <a:lnTo>
                    <a:pt x="2672" y="762"/>
                  </a:lnTo>
                  <a:lnTo>
                    <a:pt x="2633" y="772"/>
                  </a:lnTo>
                  <a:lnTo>
                    <a:pt x="2585" y="780"/>
                  </a:lnTo>
                  <a:lnTo>
                    <a:pt x="2530" y="786"/>
                  </a:lnTo>
                  <a:lnTo>
                    <a:pt x="2465" y="788"/>
                  </a:lnTo>
                  <a:lnTo>
                    <a:pt x="2105" y="788"/>
                  </a:lnTo>
                  <a:lnTo>
                    <a:pt x="2105" y="0"/>
                  </a:lnTo>
                  <a:close/>
                  <a:moveTo>
                    <a:pt x="825" y="0"/>
                  </a:moveTo>
                  <a:lnTo>
                    <a:pt x="1063" y="0"/>
                  </a:lnTo>
                  <a:lnTo>
                    <a:pt x="1240" y="624"/>
                  </a:lnTo>
                  <a:lnTo>
                    <a:pt x="1428" y="0"/>
                  </a:lnTo>
                  <a:lnTo>
                    <a:pt x="1654" y="0"/>
                  </a:lnTo>
                  <a:lnTo>
                    <a:pt x="1398" y="788"/>
                  </a:lnTo>
                  <a:lnTo>
                    <a:pt x="1077" y="788"/>
                  </a:lnTo>
                  <a:lnTo>
                    <a:pt x="825" y="0"/>
                  </a:lnTo>
                  <a:close/>
                  <a:moveTo>
                    <a:pt x="1747" y="0"/>
                  </a:moveTo>
                  <a:lnTo>
                    <a:pt x="1969" y="0"/>
                  </a:lnTo>
                  <a:lnTo>
                    <a:pt x="1969" y="788"/>
                  </a:lnTo>
                  <a:lnTo>
                    <a:pt x="1747" y="788"/>
                  </a:lnTo>
                  <a:lnTo>
                    <a:pt x="1747" y="0"/>
                  </a:lnTo>
                  <a:close/>
                  <a:moveTo>
                    <a:pt x="0" y="0"/>
                  </a:moveTo>
                  <a:lnTo>
                    <a:pt x="400" y="0"/>
                  </a:lnTo>
                  <a:lnTo>
                    <a:pt x="441" y="0"/>
                  </a:lnTo>
                  <a:lnTo>
                    <a:pt x="482" y="2"/>
                  </a:lnTo>
                  <a:lnTo>
                    <a:pt x="522" y="7"/>
                  </a:lnTo>
                  <a:lnTo>
                    <a:pt x="561" y="15"/>
                  </a:lnTo>
                  <a:lnTo>
                    <a:pt x="599" y="25"/>
                  </a:lnTo>
                  <a:lnTo>
                    <a:pt x="634" y="41"/>
                  </a:lnTo>
                  <a:lnTo>
                    <a:pt x="667" y="59"/>
                  </a:lnTo>
                  <a:lnTo>
                    <a:pt x="697" y="82"/>
                  </a:lnTo>
                  <a:lnTo>
                    <a:pt x="725" y="112"/>
                  </a:lnTo>
                  <a:lnTo>
                    <a:pt x="746" y="145"/>
                  </a:lnTo>
                  <a:lnTo>
                    <a:pt x="766" y="187"/>
                  </a:lnTo>
                  <a:lnTo>
                    <a:pt x="780" y="234"/>
                  </a:lnTo>
                  <a:lnTo>
                    <a:pt x="788" y="289"/>
                  </a:lnTo>
                  <a:lnTo>
                    <a:pt x="790" y="352"/>
                  </a:lnTo>
                  <a:lnTo>
                    <a:pt x="790" y="788"/>
                  </a:lnTo>
                  <a:lnTo>
                    <a:pt x="573" y="788"/>
                  </a:lnTo>
                  <a:lnTo>
                    <a:pt x="573" y="427"/>
                  </a:lnTo>
                  <a:lnTo>
                    <a:pt x="571" y="368"/>
                  </a:lnTo>
                  <a:lnTo>
                    <a:pt x="567" y="317"/>
                  </a:lnTo>
                  <a:lnTo>
                    <a:pt x="557" y="277"/>
                  </a:lnTo>
                  <a:lnTo>
                    <a:pt x="543" y="244"/>
                  </a:lnTo>
                  <a:lnTo>
                    <a:pt x="524" y="220"/>
                  </a:lnTo>
                  <a:lnTo>
                    <a:pt x="500" y="201"/>
                  </a:lnTo>
                  <a:lnTo>
                    <a:pt x="473" y="187"/>
                  </a:lnTo>
                  <a:lnTo>
                    <a:pt x="439" y="179"/>
                  </a:lnTo>
                  <a:lnTo>
                    <a:pt x="400" y="175"/>
                  </a:lnTo>
                  <a:lnTo>
                    <a:pt x="224" y="175"/>
                  </a:lnTo>
                  <a:lnTo>
                    <a:pt x="224" y="788"/>
                  </a:lnTo>
                  <a:lnTo>
                    <a:pt x="0" y="788"/>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noEditPoints="1"/>
            </p:cNvSpPr>
            <p:nvPr/>
          </p:nvSpPr>
          <p:spPr bwMode="auto">
            <a:xfrm>
              <a:off x="8775700" y="3552825"/>
              <a:ext cx="1436688" cy="952500"/>
            </a:xfrm>
            <a:custGeom>
              <a:avLst/>
              <a:gdLst>
                <a:gd name="T0" fmla="*/ 638 w 1810"/>
                <a:gd name="T1" fmla="*/ 451 h 1200"/>
                <a:gd name="T2" fmla="*/ 516 w 1810"/>
                <a:gd name="T3" fmla="*/ 502 h 1200"/>
                <a:gd name="T4" fmla="*/ 469 w 1810"/>
                <a:gd name="T5" fmla="*/ 546 h 1200"/>
                <a:gd name="T6" fmla="*/ 496 w 1810"/>
                <a:gd name="T7" fmla="*/ 613 h 1200"/>
                <a:gd name="T8" fmla="*/ 595 w 1810"/>
                <a:gd name="T9" fmla="*/ 735 h 1200"/>
                <a:gd name="T10" fmla="*/ 614 w 1810"/>
                <a:gd name="T11" fmla="*/ 851 h 1200"/>
                <a:gd name="T12" fmla="*/ 439 w 1810"/>
                <a:gd name="T13" fmla="*/ 733 h 1200"/>
                <a:gd name="T14" fmla="*/ 349 w 1810"/>
                <a:gd name="T15" fmla="*/ 595 h 1200"/>
                <a:gd name="T16" fmla="*/ 323 w 1810"/>
                <a:gd name="T17" fmla="*/ 530 h 1200"/>
                <a:gd name="T18" fmla="*/ 372 w 1810"/>
                <a:gd name="T19" fmla="*/ 485 h 1200"/>
                <a:gd name="T20" fmla="*/ 516 w 1810"/>
                <a:gd name="T21" fmla="*/ 400 h 1200"/>
                <a:gd name="T22" fmla="*/ 707 w 1810"/>
                <a:gd name="T23" fmla="*/ 248 h 1200"/>
                <a:gd name="T24" fmla="*/ 933 w 1810"/>
                <a:gd name="T25" fmla="*/ 296 h 1200"/>
                <a:gd name="T26" fmla="*/ 1097 w 1810"/>
                <a:gd name="T27" fmla="*/ 400 h 1200"/>
                <a:gd name="T28" fmla="*/ 1185 w 1810"/>
                <a:gd name="T29" fmla="*/ 489 h 1200"/>
                <a:gd name="T30" fmla="*/ 1185 w 1810"/>
                <a:gd name="T31" fmla="*/ 518 h 1200"/>
                <a:gd name="T32" fmla="*/ 1097 w 1810"/>
                <a:gd name="T33" fmla="*/ 617 h 1200"/>
                <a:gd name="T34" fmla="*/ 947 w 1810"/>
                <a:gd name="T35" fmla="*/ 737 h 1200"/>
                <a:gd name="T36" fmla="*/ 762 w 1810"/>
                <a:gd name="T37" fmla="*/ 794 h 1200"/>
                <a:gd name="T38" fmla="*/ 715 w 1810"/>
                <a:gd name="T39" fmla="*/ 459 h 1200"/>
                <a:gd name="T40" fmla="*/ 817 w 1810"/>
                <a:gd name="T41" fmla="*/ 528 h 1200"/>
                <a:gd name="T42" fmla="*/ 1038 w 1810"/>
                <a:gd name="T43" fmla="*/ 502 h 1200"/>
                <a:gd name="T44" fmla="*/ 985 w 1810"/>
                <a:gd name="T45" fmla="*/ 451 h 1200"/>
                <a:gd name="T46" fmla="*/ 839 w 1810"/>
                <a:gd name="T47" fmla="*/ 370 h 1200"/>
                <a:gd name="T48" fmla="*/ 675 w 1810"/>
                <a:gd name="T49" fmla="*/ 250 h 1200"/>
                <a:gd name="T50" fmla="*/ 603 w 1810"/>
                <a:gd name="T51" fmla="*/ 260 h 1200"/>
                <a:gd name="T52" fmla="*/ 370 w 1810"/>
                <a:gd name="T53" fmla="*/ 349 h 1200"/>
                <a:gd name="T54" fmla="*/ 232 w 1810"/>
                <a:gd name="T55" fmla="*/ 461 h 1200"/>
                <a:gd name="T56" fmla="*/ 185 w 1810"/>
                <a:gd name="T57" fmla="*/ 516 h 1200"/>
                <a:gd name="T58" fmla="*/ 211 w 1810"/>
                <a:gd name="T59" fmla="*/ 581 h 1200"/>
                <a:gd name="T60" fmla="*/ 293 w 1810"/>
                <a:gd name="T61" fmla="*/ 723 h 1200"/>
                <a:gd name="T62" fmla="*/ 445 w 1810"/>
                <a:gd name="T63" fmla="*/ 877 h 1200"/>
                <a:gd name="T64" fmla="*/ 675 w 1810"/>
                <a:gd name="T65" fmla="*/ 966 h 1200"/>
                <a:gd name="T66" fmla="*/ 453 w 1810"/>
                <a:gd name="T67" fmla="*/ 1001 h 1200"/>
                <a:gd name="T68" fmla="*/ 232 w 1810"/>
                <a:gd name="T69" fmla="*/ 849 h 1200"/>
                <a:gd name="T70" fmla="*/ 89 w 1810"/>
                <a:gd name="T71" fmla="*/ 674 h 1200"/>
                <a:gd name="T72" fmla="*/ 16 w 1810"/>
                <a:gd name="T73" fmla="*/ 536 h 1200"/>
                <a:gd name="T74" fmla="*/ 4 w 1810"/>
                <a:gd name="T75" fmla="*/ 495 h 1200"/>
                <a:gd name="T76" fmla="*/ 85 w 1810"/>
                <a:gd name="T77" fmla="*/ 426 h 1200"/>
                <a:gd name="T78" fmla="*/ 250 w 1810"/>
                <a:gd name="T79" fmla="*/ 311 h 1200"/>
                <a:gd name="T80" fmla="*/ 478 w 1810"/>
                <a:gd name="T81" fmla="*/ 205 h 1200"/>
                <a:gd name="T82" fmla="*/ 675 w 1810"/>
                <a:gd name="T83" fmla="*/ 0 h 1200"/>
                <a:gd name="T84" fmla="*/ 675 w 1810"/>
                <a:gd name="T85" fmla="*/ 1058 h 1200"/>
                <a:gd name="T86" fmla="*/ 977 w 1810"/>
                <a:gd name="T87" fmla="*/ 1038 h 1200"/>
                <a:gd name="T88" fmla="*/ 1321 w 1810"/>
                <a:gd name="T89" fmla="*/ 946 h 1200"/>
                <a:gd name="T90" fmla="*/ 1619 w 1810"/>
                <a:gd name="T91" fmla="*/ 802 h 1200"/>
                <a:gd name="T92" fmla="*/ 1605 w 1810"/>
                <a:gd name="T93" fmla="*/ 717 h 1200"/>
                <a:gd name="T94" fmla="*/ 1485 w 1810"/>
                <a:gd name="T95" fmla="*/ 648 h 1200"/>
                <a:gd name="T96" fmla="*/ 1276 w 1810"/>
                <a:gd name="T97" fmla="*/ 788 h 1200"/>
                <a:gd name="T98" fmla="*/ 992 w 1810"/>
                <a:gd name="T99" fmla="*/ 932 h 1200"/>
                <a:gd name="T100" fmla="*/ 709 w 1810"/>
                <a:gd name="T101" fmla="*/ 969 h 1200"/>
                <a:gd name="T102" fmla="*/ 758 w 1810"/>
                <a:gd name="T103" fmla="*/ 873 h 1200"/>
                <a:gd name="T104" fmla="*/ 979 w 1810"/>
                <a:gd name="T105" fmla="*/ 820 h 1200"/>
                <a:gd name="T106" fmla="*/ 1172 w 1810"/>
                <a:gd name="T107" fmla="*/ 701 h 1200"/>
                <a:gd name="T108" fmla="*/ 1315 w 1810"/>
                <a:gd name="T109" fmla="*/ 577 h 1200"/>
                <a:gd name="T110" fmla="*/ 1384 w 1810"/>
                <a:gd name="T111" fmla="*/ 502 h 1200"/>
                <a:gd name="T112" fmla="*/ 1359 w 1810"/>
                <a:gd name="T113" fmla="*/ 465 h 1200"/>
                <a:gd name="T114" fmla="*/ 1242 w 1810"/>
                <a:gd name="T115" fmla="*/ 357 h 1200"/>
                <a:gd name="T116" fmla="*/ 1048 w 1810"/>
                <a:gd name="T117" fmla="*/ 233 h 1200"/>
                <a:gd name="T118" fmla="*/ 782 w 1810"/>
                <a:gd name="T119" fmla="*/ 162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10" h="1200">
                  <a:moveTo>
                    <a:pt x="675" y="359"/>
                  </a:moveTo>
                  <a:lnTo>
                    <a:pt x="675" y="451"/>
                  </a:lnTo>
                  <a:lnTo>
                    <a:pt x="675" y="451"/>
                  </a:lnTo>
                  <a:lnTo>
                    <a:pt x="638" y="451"/>
                  </a:lnTo>
                  <a:lnTo>
                    <a:pt x="603" y="459"/>
                  </a:lnTo>
                  <a:lnTo>
                    <a:pt x="571" y="471"/>
                  </a:lnTo>
                  <a:lnTo>
                    <a:pt x="542" y="485"/>
                  </a:lnTo>
                  <a:lnTo>
                    <a:pt x="516" y="502"/>
                  </a:lnTo>
                  <a:lnTo>
                    <a:pt x="496" y="518"/>
                  </a:lnTo>
                  <a:lnTo>
                    <a:pt x="482" y="532"/>
                  </a:lnTo>
                  <a:lnTo>
                    <a:pt x="473" y="542"/>
                  </a:lnTo>
                  <a:lnTo>
                    <a:pt x="469" y="546"/>
                  </a:lnTo>
                  <a:lnTo>
                    <a:pt x="471" y="552"/>
                  </a:lnTo>
                  <a:lnTo>
                    <a:pt x="477" y="566"/>
                  </a:lnTo>
                  <a:lnTo>
                    <a:pt x="484" y="587"/>
                  </a:lnTo>
                  <a:lnTo>
                    <a:pt x="496" y="613"/>
                  </a:lnTo>
                  <a:lnTo>
                    <a:pt x="514" y="644"/>
                  </a:lnTo>
                  <a:lnTo>
                    <a:pt x="536" y="676"/>
                  </a:lnTo>
                  <a:lnTo>
                    <a:pt x="561" y="707"/>
                  </a:lnTo>
                  <a:lnTo>
                    <a:pt x="595" y="735"/>
                  </a:lnTo>
                  <a:lnTo>
                    <a:pt x="632" y="761"/>
                  </a:lnTo>
                  <a:lnTo>
                    <a:pt x="675" y="780"/>
                  </a:lnTo>
                  <a:lnTo>
                    <a:pt x="675" y="865"/>
                  </a:lnTo>
                  <a:lnTo>
                    <a:pt x="614" y="851"/>
                  </a:lnTo>
                  <a:lnTo>
                    <a:pt x="561" y="828"/>
                  </a:lnTo>
                  <a:lnTo>
                    <a:pt x="514" y="800"/>
                  </a:lnTo>
                  <a:lnTo>
                    <a:pt x="473" y="768"/>
                  </a:lnTo>
                  <a:lnTo>
                    <a:pt x="439" y="733"/>
                  </a:lnTo>
                  <a:lnTo>
                    <a:pt x="408" y="698"/>
                  </a:lnTo>
                  <a:lnTo>
                    <a:pt x="384" y="660"/>
                  </a:lnTo>
                  <a:lnTo>
                    <a:pt x="364" y="627"/>
                  </a:lnTo>
                  <a:lnTo>
                    <a:pt x="349" y="595"/>
                  </a:lnTo>
                  <a:lnTo>
                    <a:pt x="337" y="569"/>
                  </a:lnTo>
                  <a:lnTo>
                    <a:pt x="329" y="548"/>
                  </a:lnTo>
                  <a:lnTo>
                    <a:pt x="325" y="534"/>
                  </a:lnTo>
                  <a:lnTo>
                    <a:pt x="323" y="530"/>
                  </a:lnTo>
                  <a:lnTo>
                    <a:pt x="325" y="526"/>
                  </a:lnTo>
                  <a:lnTo>
                    <a:pt x="335" y="516"/>
                  </a:lnTo>
                  <a:lnTo>
                    <a:pt x="350" y="502"/>
                  </a:lnTo>
                  <a:lnTo>
                    <a:pt x="372" y="485"/>
                  </a:lnTo>
                  <a:lnTo>
                    <a:pt x="400" y="463"/>
                  </a:lnTo>
                  <a:lnTo>
                    <a:pt x="433" y="441"/>
                  </a:lnTo>
                  <a:lnTo>
                    <a:pt x="473" y="420"/>
                  </a:lnTo>
                  <a:lnTo>
                    <a:pt x="516" y="400"/>
                  </a:lnTo>
                  <a:lnTo>
                    <a:pt x="565" y="382"/>
                  </a:lnTo>
                  <a:lnTo>
                    <a:pt x="618" y="368"/>
                  </a:lnTo>
                  <a:lnTo>
                    <a:pt x="675" y="359"/>
                  </a:lnTo>
                  <a:close/>
                  <a:moveTo>
                    <a:pt x="707" y="248"/>
                  </a:moveTo>
                  <a:lnTo>
                    <a:pt x="770" y="250"/>
                  </a:lnTo>
                  <a:lnTo>
                    <a:pt x="827" y="260"/>
                  </a:lnTo>
                  <a:lnTo>
                    <a:pt x="882" y="274"/>
                  </a:lnTo>
                  <a:lnTo>
                    <a:pt x="933" y="296"/>
                  </a:lnTo>
                  <a:lnTo>
                    <a:pt x="981" y="319"/>
                  </a:lnTo>
                  <a:lnTo>
                    <a:pt x="1024" y="345"/>
                  </a:lnTo>
                  <a:lnTo>
                    <a:pt x="1063" y="372"/>
                  </a:lnTo>
                  <a:lnTo>
                    <a:pt x="1097" y="400"/>
                  </a:lnTo>
                  <a:lnTo>
                    <a:pt x="1126" y="426"/>
                  </a:lnTo>
                  <a:lnTo>
                    <a:pt x="1152" y="451"/>
                  </a:lnTo>
                  <a:lnTo>
                    <a:pt x="1172" y="471"/>
                  </a:lnTo>
                  <a:lnTo>
                    <a:pt x="1185" y="489"/>
                  </a:lnTo>
                  <a:lnTo>
                    <a:pt x="1195" y="499"/>
                  </a:lnTo>
                  <a:lnTo>
                    <a:pt x="1197" y="502"/>
                  </a:lnTo>
                  <a:lnTo>
                    <a:pt x="1193" y="506"/>
                  </a:lnTo>
                  <a:lnTo>
                    <a:pt x="1185" y="518"/>
                  </a:lnTo>
                  <a:lnTo>
                    <a:pt x="1170" y="538"/>
                  </a:lnTo>
                  <a:lnTo>
                    <a:pt x="1150" y="562"/>
                  </a:lnTo>
                  <a:lnTo>
                    <a:pt x="1126" y="587"/>
                  </a:lnTo>
                  <a:lnTo>
                    <a:pt x="1097" y="617"/>
                  </a:lnTo>
                  <a:lnTo>
                    <a:pt x="1065" y="648"/>
                  </a:lnTo>
                  <a:lnTo>
                    <a:pt x="1028" y="680"/>
                  </a:lnTo>
                  <a:lnTo>
                    <a:pt x="988" y="709"/>
                  </a:lnTo>
                  <a:lnTo>
                    <a:pt x="947" y="737"/>
                  </a:lnTo>
                  <a:lnTo>
                    <a:pt x="904" y="761"/>
                  </a:lnTo>
                  <a:lnTo>
                    <a:pt x="859" y="778"/>
                  </a:lnTo>
                  <a:lnTo>
                    <a:pt x="811" y="790"/>
                  </a:lnTo>
                  <a:lnTo>
                    <a:pt x="762" y="794"/>
                  </a:lnTo>
                  <a:lnTo>
                    <a:pt x="717" y="790"/>
                  </a:lnTo>
                  <a:lnTo>
                    <a:pt x="675" y="780"/>
                  </a:lnTo>
                  <a:lnTo>
                    <a:pt x="675" y="451"/>
                  </a:lnTo>
                  <a:lnTo>
                    <a:pt x="715" y="459"/>
                  </a:lnTo>
                  <a:lnTo>
                    <a:pt x="746" y="469"/>
                  </a:lnTo>
                  <a:lnTo>
                    <a:pt x="774" y="485"/>
                  </a:lnTo>
                  <a:lnTo>
                    <a:pt x="796" y="504"/>
                  </a:lnTo>
                  <a:lnTo>
                    <a:pt x="817" y="528"/>
                  </a:lnTo>
                  <a:lnTo>
                    <a:pt x="837" y="558"/>
                  </a:lnTo>
                  <a:lnTo>
                    <a:pt x="859" y="591"/>
                  </a:lnTo>
                  <a:lnTo>
                    <a:pt x="882" y="633"/>
                  </a:lnTo>
                  <a:lnTo>
                    <a:pt x="1038" y="502"/>
                  </a:lnTo>
                  <a:lnTo>
                    <a:pt x="1034" y="499"/>
                  </a:lnTo>
                  <a:lnTo>
                    <a:pt x="1024" y="487"/>
                  </a:lnTo>
                  <a:lnTo>
                    <a:pt x="1008" y="471"/>
                  </a:lnTo>
                  <a:lnTo>
                    <a:pt x="985" y="451"/>
                  </a:lnTo>
                  <a:lnTo>
                    <a:pt x="957" y="430"/>
                  </a:lnTo>
                  <a:lnTo>
                    <a:pt x="924" y="406"/>
                  </a:lnTo>
                  <a:lnTo>
                    <a:pt x="884" y="386"/>
                  </a:lnTo>
                  <a:lnTo>
                    <a:pt x="839" y="370"/>
                  </a:lnTo>
                  <a:lnTo>
                    <a:pt x="790" y="359"/>
                  </a:lnTo>
                  <a:lnTo>
                    <a:pt x="734" y="355"/>
                  </a:lnTo>
                  <a:lnTo>
                    <a:pt x="675" y="359"/>
                  </a:lnTo>
                  <a:lnTo>
                    <a:pt x="675" y="250"/>
                  </a:lnTo>
                  <a:lnTo>
                    <a:pt x="707" y="248"/>
                  </a:lnTo>
                  <a:close/>
                  <a:moveTo>
                    <a:pt x="675" y="162"/>
                  </a:moveTo>
                  <a:lnTo>
                    <a:pt x="675" y="250"/>
                  </a:lnTo>
                  <a:lnTo>
                    <a:pt x="603" y="260"/>
                  </a:lnTo>
                  <a:lnTo>
                    <a:pt x="536" y="276"/>
                  </a:lnTo>
                  <a:lnTo>
                    <a:pt x="475" y="296"/>
                  </a:lnTo>
                  <a:lnTo>
                    <a:pt x="419" y="321"/>
                  </a:lnTo>
                  <a:lnTo>
                    <a:pt x="370" y="349"/>
                  </a:lnTo>
                  <a:lnTo>
                    <a:pt x="327" y="378"/>
                  </a:lnTo>
                  <a:lnTo>
                    <a:pt x="289" y="408"/>
                  </a:lnTo>
                  <a:lnTo>
                    <a:pt x="258" y="435"/>
                  </a:lnTo>
                  <a:lnTo>
                    <a:pt x="232" y="461"/>
                  </a:lnTo>
                  <a:lnTo>
                    <a:pt x="211" y="483"/>
                  </a:lnTo>
                  <a:lnTo>
                    <a:pt x="197" y="500"/>
                  </a:lnTo>
                  <a:lnTo>
                    <a:pt x="187" y="512"/>
                  </a:lnTo>
                  <a:lnTo>
                    <a:pt x="185" y="516"/>
                  </a:lnTo>
                  <a:lnTo>
                    <a:pt x="187" y="522"/>
                  </a:lnTo>
                  <a:lnTo>
                    <a:pt x="191" y="534"/>
                  </a:lnTo>
                  <a:lnTo>
                    <a:pt x="199" y="554"/>
                  </a:lnTo>
                  <a:lnTo>
                    <a:pt x="211" y="581"/>
                  </a:lnTo>
                  <a:lnTo>
                    <a:pt x="224" y="611"/>
                  </a:lnTo>
                  <a:lnTo>
                    <a:pt x="244" y="646"/>
                  </a:lnTo>
                  <a:lnTo>
                    <a:pt x="266" y="684"/>
                  </a:lnTo>
                  <a:lnTo>
                    <a:pt x="293" y="723"/>
                  </a:lnTo>
                  <a:lnTo>
                    <a:pt x="325" y="765"/>
                  </a:lnTo>
                  <a:lnTo>
                    <a:pt x="360" y="804"/>
                  </a:lnTo>
                  <a:lnTo>
                    <a:pt x="400" y="841"/>
                  </a:lnTo>
                  <a:lnTo>
                    <a:pt x="445" y="877"/>
                  </a:lnTo>
                  <a:lnTo>
                    <a:pt x="494" y="906"/>
                  </a:lnTo>
                  <a:lnTo>
                    <a:pt x="549" y="934"/>
                  </a:lnTo>
                  <a:lnTo>
                    <a:pt x="610" y="954"/>
                  </a:lnTo>
                  <a:lnTo>
                    <a:pt x="675" y="966"/>
                  </a:lnTo>
                  <a:lnTo>
                    <a:pt x="675" y="1058"/>
                  </a:lnTo>
                  <a:lnTo>
                    <a:pt x="595" y="1046"/>
                  </a:lnTo>
                  <a:lnTo>
                    <a:pt x="522" y="1027"/>
                  </a:lnTo>
                  <a:lnTo>
                    <a:pt x="453" y="1001"/>
                  </a:lnTo>
                  <a:lnTo>
                    <a:pt x="390" y="969"/>
                  </a:lnTo>
                  <a:lnTo>
                    <a:pt x="331" y="932"/>
                  </a:lnTo>
                  <a:lnTo>
                    <a:pt x="280" y="893"/>
                  </a:lnTo>
                  <a:lnTo>
                    <a:pt x="232" y="849"/>
                  </a:lnTo>
                  <a:lnTo>
                    <a:pt x="189" y="806"/>
                  </a:lnTo>
                  <a:lnTo>
                    <a:pt x="152" y="761"/>
                  </a:lnTo>
                  <a:lnTo>
                    <a:pt x="118" y="717"/>
                  </a:lnTo>
                  <a:lnTo>
                    <a:pt x="89" y="674"/>
                  </a:lnTo>
                  <a:lnTo>
                    <a:pt x="65" y="633"/>
                  </a:lnTo>
                  <a:lnTo>
                    <a:pt x="43" y="597"/>
                  </a:lnTo>
                  <a:lnTo>
                    <a:pt x="28" y="564"/>
                  </a:lnTo>
                  <a:lnTo>
                    <a:pt x="16" y="536"/>
                  </a:lnTo>
                  <a:lnTo>
                    <a:pt x="6" y="516"/>
                  </a:lnTo>
                  <a:lnTo>
                    <a:pt x="2" y="502"/>
                  </a:lnTo>
                  <a:lnTo>
                    <a:pt x="0" y="499"/>
                  </a:lnTo>
                  <a:lnTo>
                    <a:pt x="4" y="495"/>
                  </a:lnTo>
                  <a:lnTo>
                    <a:pt x="14" y="485"/>
                  </a:lnTo>
                  <a:lnTo>
                    <a:pt x="32" y="469"/>
                  </a:lnTo>
                  <a:lnTo>
                    <a:pt x="55" y="449"/>
                  </a:lnTo>
                  <a:lnTo>
                    <a:pt x="85" y="426"/>
                  </a:lnTo>
                  <a:lnTo>
                    <a:pt x="118" y="400"/>
                  </a:lnTo>
                  <a:lnTo>
                    <a:pt x="158" y="370"/>
                  </a:lnTo>
                  <a:lnTo>
                    <a:pt x="203" y="341"/>
                  </a:lnTo>
                  <a:lnTo>
                    <a:pt x="250" y="311"/>
                  </a:lnTo>
                  <a:lnTo>
                    <a:pt x="303" y="282"/>
                  </a:lnTo>
                  <a:lnTo>
                    <a:pt x="358" y="252"/>
                  </a:lnTo>
                  <a:lnTo>
                    <a:pt x="417" y="227"/>
                  </a:lnTo>
                  <a:lnTo>
                    <a:pt x="478" y="205"/>
                  </a:lnTo>
                  <a:lnTo>
                    <a:pt x="542" y="185"/>
                  </a:lnTo>
                  <a:lnTo>
                    <a:pt x="608" y="171"/>
                  </a:lnTo>
                  <a:lnTo>
                    <a:pt x="675" y="162"/>
                  </a:lnTo>
                  <a:close/>
                  <a:moveTo>
                    <a:pt x="675" y="0"/>
                  </a:moveTo>
                  <a:lnTo>
                    <a:pt x="1810" y="0"/>
                  </a:lnTo>
                  <a:lnTo>
                    <a:pt x="1810" y="1200"/>
                  </a:lnTo>
                  <a:lnTo>
                    <a:pt x="675" y="1200"/>
                  </a:lnTo>
                  <a:lnTo>
                    <a:pt x="675" y="1058"/>
                  </a:lnTo>
                  <a:lnTo>
                    <a:pt x="748" y="1062"/>
                  </a:lnTo>
                  <a:lnTo>
                    <a:pt x="819" y="1060"/>
                  </a:lnTo>
                  <a:lnTo>
                    <a:pt x="894" y="1052"/>
                  </a:lnTo>
                  <a:lnTo>
                    <a:pt x="977" y="1038"/>
                  </a:lnTo>
                  <a:lnTo>
                    <a:pt x="1061" y="1021"/>
                  </a:lnTo>
                  <a:lnTo>
                    <a:pt x="1148" y="1001"/>
                  </a:lnTo>
                  <a:lnTo>
                    <a:pt x="1235" y="975"/>
                  </a:lnTo>
                  <a:lnTo>
                    <a:pt x="1321" y="946"/>
                  </a:lnTo>
                  <a:lnTo>
                    <a:pt x="1404" y="914"/>
                  </a:lnTo>
                  <a:lnTo>
                    <a:pt x="1483" y="879"/>
                  </a:lnTo>
                  <a:lnTo>
                    <a:pt x="1554" y="841"/>
                  </a:lnTo>
                  <a:lnTo>
                    <a:pt x="1619" y="802"/>
                  </a:lnTo>
                  <a:lnTo>
                    <a:pt x="1674" y="763"/>
                  </a:lnTo>
                  <a:lnTo>
                    <a:pt x="1658" y="749"/>
                  </a:lnTo>
                  <a:lnTo>
                    <a:pt x="1634" y="733"/>
                  </a:lnTo>
                  <a:lnTo>
                    <a:pt x="1605" y="717"/>
                  </a:lnTo>
                  <a:lnTo>
                    <a:pt x="1573" y="700"/>
                  </a:lnTo>
                  <a:lnTo>
                    <a:pt x="1540" y="682"/>
                  </a:lnTo>
                  <a:lnTo>
                    <a:pt x="1510" y="664"/>
                  </a:lnTo>
                  <a:lnTo>
                    <a:pt x="1485" y="648"/>
                  </a:lnTo>
                  <a:lnTo>
                    <a:pt x="1467" y="636"/>
                  </a:lnTo>
                  <a:lnTo>
                    <a:pt x="1404" y="690"/>
                  </a:lnTo>
                  <a:lnTo>
                    <a:pt x="1341" y="741"/>
                  </a:lnTo>
                  <a:lnTo>
                    <a:pt x="1276" y="788"/>
                  </a:lnTo>
                  <a:lnTo>
                    <a:pt x="1209" y="832"/>
                  </a:lnTo>
                  <a:lnTo>
                    <a:pt x="1140" y="871"/>
                  </a:lnTo>
                  <a:lnTo>
                    <a:pt x="1067" y="904"/>
                  </a:lnTo>
                  <a:lnTo>
                    <a:pt x="992" y="932"/>
                  </a:lnTo>
                  <a:lnTo>
                    <a:pt x="914" y="954"/>
                  </a:lnTo>
                  <a:lnTo>
                    <a:pt x="831" y="966"/>
                  </a:lnTo>
                  <a:lnTo>
                    <a:pt x="744" y="969"/>
                  </a:lnTo>
                  <a:lnTo>
                    <a:pt x="709" y="969"/>
                  </a:lnTo>
                  <a:lnTo>
                    <a:pt x="675" y="966"/>
                  </a:lnTo>
                  <a:lnTo>
                    <a:pt x="675" y="865"/>
                  </a:lnTo>
                  <a:lnTo>
                    <a:pt x="715" y="871"/>
                  </a:lnTo>
                  <a:lnTo>
                    <a:pt x="758" y="873"/>
                  </a:lnTo>
                  <a:lnTo>
                    <a:pt x="815" y="869"/>
                  </a:lnTo>
                  <a:lnTo>
                    <a:pt x="870" y="859"/>
                  </a:lnTo>
                  <a:lnTo>
                    <a:pt x="925" y="841"/>
                  </a:lnTo>
                  <a:lnTo>
                    <a:pt x="979" y="820"/>
                  </a:lnTo>
                  <a:lnTo>
                    <a:pt x="1030" y="794"/>
                  </a:lnTo>
                  <a:lnTo>
                    <a:pt x="1079" y="767"/>
                  </a:lnTo>
                  <a:lnTo>
                    <a:pt x="1126" y="735"/>
                  </a:lnTo>
                  <a:lnTo>
                    <a:pt x="1172" y="701"/>
                  </a:lnTo>
                  <a:lnTo>
                    <a:pt x="1213" y="670"/>
                  </a:lnTo>
                  <a:lnTo>
                    <a:pt x="1250" y="636"/>
                  </a:lnTo>
                  <a:lnTo>
                    <a:pt x="1284" y="605"/>
                  </a:lnTo>
                  <a:lnTo>
                    <a:pt x="1315" y="577"/>
                  </a:lnTo>
                  <a:lnTo>
                    <a:pt x="1339" y="550"/>
                  </a:lnTo>
                  <a:lnTo>
                    <a:pt x="1361" y="530"/>
                  </a:lnTo>
                  <a:lnTo>
                    <a:pt x="1374" y="512"/>
                  </a:lnTo>
                  <a:lnTo>
                    <a:pt x="1384" y="502"/>
                  </a:lnTo>
                  <a:lnTo>
                    <a:pt x="1386" y="499"/>
                  </a:lnTo>
                  <a:lnTo>
                    <a:pt x="1384" y="495"/>
                  </a:lnTo>
                  <a:lnTo>
                    <a:pt x="1374" y="483"/>
                  </a:lnTo>
                  <a:lnTo>
                    <a:pt x="1359" y="465"/>
                  </a:lnTo>
                  <a:lnTo>
                    <a:pt x="1339" y="443"/>
                  </a:lnTo>
                  <a:lnTo>
                    <a:pt x="1311" y="418"/>
                  </a:lnTo>
                  <a:lnTo>
                    <a:pt x="1280" y="388"/>
                  </a:lnTo>
                  <a:lnTo>
                    <a:pt x="1242" y="357"/>
                  </a:lnTo>
                  <a:lnTo>
                    <a:pt x="1201" y="325"/>
                  </a:lnTo>
                  <a:lnTo>
                    <a:pt x="1154" y="292"/>
                  </a:lnTo>
                  <a:lnTo>
                    <a:pt x="1103" y="262"/>
                  </a:lnTo>
                  <a:lnTo>
                    <a:pt x="1048" y="233"/>
                  </a:lnTo>
                  <a:lnTo>
                    <a:pt x="987" y="207"/>
                  </a:lnTo>
                  <a:lnTo>
                    <a:pt x="924" y="187"/>
                  </a:lnTo>
                  <a:lnTo>
                    <a:pt x="855" y="171"/>
                  </a:lnTo>
                  <a:lnTo>
                    <a:pt x="782" y="162"/>
                  </a:lnTo>
                  <a:lnTo>
                    <a:pt x="707" y="160"/>
                  </a:lnTo>
                  <a:lnTo>
                    <a:pt x="675" y="162"/>
                  </a:lnTo>
                  <a:lnTo>
                    <a:pt x="675" y="0"/>
                  </a:lnTo>
                  <a:close/>
                </a:path>
              </a:pathLst>
            </a:custGeom>
            <a:solidFill>
              <a:srgbClr val="76B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solidFill>
                  <a:prstClr val="black"/>
                </a:solidFill>
              </a:rPr>
              <a:pPr>
                <a:defRPr/>
              </a:pPr>
              <a:t>1</a:t>
            </a:fld>
            <a:endParaRPr lang="en-US" dirty="0">
              <a:solidFill>
                <a:prstClr val="black"/>
              </a:solidFill>
            </a:endParaRPr>
          </a:p>
        </p:txBody>
      </p:sp>
    </p:spTree>
    <p:extLst>
      <p:ext uri="{BB962C8B-B14F-4D97-AF65-F5344CB8AC3E}">
        <p14:creationId xmlns:p14="http://schemas.microsoft.com/office/powerpoint/2010/main" val="37582738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Title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6CA5CC12-DEA3-4F95-9B3E-8BEAB1F9B4BC}"/>
              </a:ext>
            </a:extLst>
          </p:cNvPr>
          <p:cNvPicPr>
            <a:picLocks noChangeAspect="1"/>
          </p:cNvPicPr>
          <p:nvPr userDrawn="1"/>
        </p:nvPicPr>
        <p:blipFill rotWithShape="1">
          <a:blip r:embed="rId2"/>
          <a:srcRect l="4242" t="4142"/>
          <a:stretch/>
        </p:blipFill>
        <p:spPr>
          <a:xfrm>
            <a:off x="0" y="0"/>
            <a:ext cx="10972800" cy="6172200"/>
          </a:xfrm>
          <a:prstGeom prst="rect">
            <a:avLst/>
          </a:prstGeom>
        </p:spPr>
      </p:pic>
      <p:sp>
        <p:nvSpPr>
          <p:cNvPr id="5" name="Rectangle 4">
            <a:extLst>
              <a:ext uri="{FF2B5EF4-FFF2-40B4-BE49-F238E27FC236}">
                <a16:creationId xmlns:a16="http://schemas.microsoft.com/office/drawing/2014/main" xmlns="" id="{519D74A5-C253-43F0-8AE3-D9F5210B3DBC}"/>
              </a:ext>
            </a:extLst>
          </p:cNvPr>
          <p:cNvSpPr/>
          <p:nvPr userDrawn="1"/>
        </p:nvSpPr>
        <p:spPr>
          <a:xfrm>
            <a:off x="0" y="0"/>
            <a:ext cx="10972800" cy="6172200"/>
          </a:xfrm>
          <a:prstGeom prst="rect">
            <a:avLst/>
          </a:prstGeom>
          <a:gradFill>
            <a:gsLst>
              <a:gs pos="0">
                <a:schemeClr val="bg1">
                  <a:alpha val="0"/>
                </a:schemeClr>
              </a:gs>
              <a:gs pos="100000">
                <a:schemeClr val="bg1">
                  <a:alpha val="4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4"/>
          <p:cNvSpPr>
            <a:spLocks noGrp="1" noChangeArrowheads="1"/>
          </p:cNvSpPr>
          <p:nvPr userDrawn="1">
            <p:ph type="subTitle" idx="1"/>
          </p:nvPr>
        </p:nvSpPr>
        <p:spPr>
          <a:xfrm>
            <a:off x="481661" y="5353031"/>
            <a:ext cx="9526126" cy="341632"/>
          </a:xfrm>
        </p:spPr>
        <p:txBody>
          <a:bodyPr wrap="square" anchor="t">
            <a:spAutoFit/>
          </a:bodyPr>
          <a:lstStyle>
            <a:lvl1pPr marL="0" indent="0" algn="l">
              <a:lnSpc>
                <a:spcPct val="90000"/>
              </a:lnSpc>
              <a:spcBef>
                <a:spcPts val="600"/>
              </a:spcBef>
              <a:spcAft>
                <a:spcPts val="300"/>
              </a:spcAft>
              <a:buFontTx/>
              <a:buNone/>
              <a:defRPr sz="1800" b="0">
                <a:solidFill>
                  <a:schemeClr val="tx1"/>
                </a:solidFill>
                <a:latin typeface="Trebuchet MS"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81661" y="4405220"/>
            <a:ext cx="9568425" cy="982855"/>
          </a:xfrm>
        </p:spPr>
        <p:txBody>
          <a:bodyPr anchor="b">
            <a:noAutofit/>
          </a:bodyPr>
          <a:lstStyle>
            <a:lvl1pPr algn="l">
              <a:lnSpc>
                <a:spcPct val="90000"/>
              </a:lnSpc>
              <a:spcBef>
                <a:spcPts val="0"/>
              </a:spcBef>
              <a:defRPr sz="4600" b="1" cap="all" baseline="0">
                <a:solidFill>
                  <a:schemeClr val="tx1"/>
                </a:solidFill>
                <a:effectLst>
                  <a:outerShdw blurRad="114300" dist="50800" dir="2700000" sx="108000" sy="108000" algn="tl">
                    <a:srgbClr val="000000">
                      <a:alpha val="69000"/>
                    </a:srgbClr>
                  </a:outerShdw>
                </a:effectLst>
                <a:latin typeface="Trebuchet MS" panose="020B0603020202020204" pitchFamily="34" charset="0"/>
              </a:defRPr>
            </a:lvl1pPr>
          </a:lstStyle>
          <a:p>
            <a:r>
              <a:rPr lang="en-US" dirty="0"/>
              <a:t>CLICK TO EDIT MASTER TITLE STYLE</a:t>
            </a:r>
          </a:p>
        </p:txBody>
      </p:sp>
      <p:pic>
        <p:nvPicPr>
          <p:cNvPr id="9" name="Picture 8">
            <a:extLst>
              <a:ext uri="{FF2B5EF4-FFF2-40B4-BE49-F238E27FC236}">
                <a16:creationId xmlns:a16="http://schemas.microsoft.com/office/drawing/2014/main" xmlns="" id="{BC3E6B0E-0ADE-4545-99DE-33F243C9116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47273" y="3219565"/>
            <a:ext cx="2199959" cy="474500"/>
          </a:xfrm>
          <a:prstGeom prst="rect">
            <a:avLst/>
          </a:prstGeom>
        </p:spPr>
      </p:pic>
    </p:spTree>
    <p:extLst>
      <p:ext uri="{BB962C8B-B14F-4D97-AF65-F5344CB8AC3E}">
        <p14:creationId xmlns:p14="http://schemas.microsoft.com/office/powerpoint/2010/main" val="1043030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735E2365-640C-413B-BC37-0ABE05FFBA5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6" y="385"/>
            <a:ext cx="10971428" cy="6171429"/>
          </a:xfrm>
          <a:prstGeom prst="rect">
            <a:avLst/>
          </a:prstGeom>
        </p:spPr>
      </p:pic>
      <p:sp>
        <p:nvSpPr>
          <p:cNvPr id="3" name="Rectangle 2"/>
          <p:cNvSpPr/>
          <p:nvPr userDrawn="1"/>
        </p:nvSpPr>
        <p:spPr>
          <a:xfrm>
            <a:off x="0" y="0"/>
            <a:ext cx="10972800" cy="61722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737426"/>
            <a:ext cx="9976104" cy="590931"/>
          </a:xfrm>
        </p:spPr>
        <p:txBody>
          <a:bodyPr/>
          <a:lstStyle>
            <a:lvl1pPr algn="ct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95135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ransition / Segu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BD27C490-0632-45F9-8994-CF7C006FC33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flipH="1">
            <a:off x="0" y="0"/>
            <a:ext cx="10972800" cy="6172200"/>
          </a:xfrm>
          <a:prstGeom prst="rect">
            <a:avLst/>
          </a:prstGeom>
        </p:spPr>
      </p:pic>
      <p:sp>
        <p:nvSpPr>
          <p:cNvPr id="9" name="Rectangle 8">
            <a:extLst>
              <a:ext uri="{FF2B5EF4-FFF2-40B4-BE49-F238E27FC236}">
                <a16:creationId xmlns:a16="http://schemas.microsoft.com/office/drawing/2014/main" xmlns="" id="{C2D03C3D-6CAA-444D-B523-AEA8C51BB3D3}"/>
              </a:ext>
            </a:extLst>
          </p:cNvPr>
          <p:cNvSpPr/>
          <p:nvPr userDrawn="1"/>
        </p:nvSpPr>
        <p:spPr>
          <a:xfrm>
            <a:off x="0" y="0"/>
            <a:ext cx="10972800" cy="6172200"/>
          </a:xfrm>
          <a:prstGeom prst="rect">
            <a:avLst/>
          </a:prstGeom>
          <a:gradFill>
            <a:gsLst>
              <a:gs pos="24000">
                <a:schemeClr val="bg1">
                  <a:alpha val="0"/>
                </a:schemeClr>
              </a:gs>
              <a:gs pos="100000">
                <a:schemeClr val="bg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080088" y="4127421"/>
            <a:ext cx="6107187" cy="1373939"/>
          </a:xfrm>
        </p:spPr>
        <p:txBody>
          <a:bodyPr anchor="b"/>
          <a:lstStyle>
            <a:lvl1pPr algn="r">
              <a:defRPr sz="46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175110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Embargo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6FAE255C-17FD-4ACD-93D1-249CC22B46B7}"/>
              </a:ext>
            </a:extLst>
          </p:cNvPr>
          <p:cNvSpPr/>
          <p:nvPr userDrawn="1"/>
        </p:nvSpPr>
        <p:spPr>
          <a:xfrm>
            <a:off x="0" y="0"/>
            <a:ext cx="10972800" cy="6172200"/>
          </a:xfrm>
          <a:prstGeom prst="rect">
            <a:avLst/>
          </a:prstGeom>
          <a:solidFill>
            <a:srgbClr val="9E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xmlns="" id="{12D3C685-D41A-4316-A4E7-7D079BF99E29}"/>
              </a:ext>
            </a:extLst>
          </p:cNvPr>
          <p:cNvPicPr>
            <a:picLocks noChangeAspect="1"/>
          </p:cNvPicPr>
          <p:nvPr userDrawn="1"/>
        </p:nvPicPr>
        <p:blipFill>
          <a:blip r:embed="rId2"/>
          <a:stretch>
            <a:fillRect/>
          </a:stretch>
        </p:blipFill>
        <p:spPr>
          <a:xfrm>
            <a:off x="4206129" y="910278"/>
            <a:ext cx="2560542" cy="2280102"/>
          </a:xfrm>
          <a:prstGeom prst="rect">
            <a:avLst/>
          </a:prstGeom>
        </p:spPr>
      </p:pic>
      <p:sp>
        <p:nvSpPr>
          <p:cNvPr id="2" name="Title 1"/>
          <p:cNvSpPr>
            <a:spLocks noGrp="1"/>
          </p:cNvSpPr>
          <p:nvPr>
            <p:ph type="title"/>
          </p:nvPr>
        </p:nvSpPr>
        <p:spPr>
          <a:xfrm>
            <a:off x="498348" y="3814403"/>
            <a:ext cx="9976104" cy="590931"/>
          </a:xfrm>
        </p:spPr>
        <p:txBody>
          <a:bodyPr/>
          <a:lstStyle>
            <a:lvl1pPr algn="ctr">
              <a:defRPr sz="4000">
                <a:solidFill>
                  <a:schemeClr val="tx1"/>
                </a:solidFill>
              </a:defRPr>
            </a:lvl1pPr>
          </a:lstStyle>
          <a:p>
            <a:r>
              <a:rPr lang="en-US" dirty="0"/>
              <a:t>Click to edit Master title style</a:t>
            </a:r>
          </a:p>
        </p:txBody>
      </p:sp>
      <p:sp>
        <p:nvSpPr>
          <p:cNvPr id="5" name="Text Placeholder 4"/>
          <p:cNvSpPr>
            <a:spLocks noGrp="1"/>
          </p:cNvSpPr>
          <p:nvPr>
            <p:ph type="body" sz="quarter" idx="10"/>
          </p:nvPr>
        </p:nvSpPr>
        <p:spPr>
          <a:xfrm>
            <a:off x="498348" y="4479006"/>
            <a:ext cx="9976104" cy="525463"/>
          </a:xfrm>
        </p:spPr>
        <p:txBody>
          <a:bodyPr/>
          <a:lstStyle>
            <a:lvl1pPr marL="0" indent="0" algn="ctr">
              <a:buFontTx/>
              <a:buNone/>
              <a:defRPr sz="2400" b="0">
                <a:solidFill>
                  <a:schemeClr val="tx1"/>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64673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Video">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E7354D00-25B8-4729-8431-494F11BFDC7C}"/>
              </a:ext>
            </a:extLst>
          </p:cNvPr>
          <p:cNvPicPr>
            <a:picLocks noChangeAspect="1"/>
          </p:cNvPicPr>
          <p:nvPr userDrawn="1"/>
        </p:nvPicPr>
        <p:blipFill>
          <a:blip r:embed="rId2"/>
          <a:stretch>
            <a:fillRect/>
          </a:stretch>
        </p:blipFill>
        <p:spPr>
          <a:xfrm>
            <a:off x="686" y="386"/>
            <a:ext cx="10971428" cy="6171429"/>
          </a:xfrm>
          <a:prstGeom prst="rect">
            <a:avLst/>
          </a:prstGeom>
        </p:spPr>
      </p:pic>
      <p:sp>
        <p:nvSpPr>
          <p:cNvPr id="6" name="Rectangle 5">
            <a:extLst>
              <a:ext uri="{FF2B5EF4-FFF2-40B4-BE49-F238E27FC236}">
                <a16:creationId xmlns:a16="http://schemas.microsoft.com/office/drawing/2014/main" xmlns="" id="{6208C71A-8F88-4905-8530-066C648740D6}"/>
              </a:ext>
            </a:extLst>
          </p:cNvPr>
          <p:cNvSpPr/>
          <p:nvPr userDrawn="1"/>
        </p:nvSpPr>
        <p:spPr>
          <a:xfrm>
            <a:off x="0" y="0"/>
            <a:ext cx="10972800" cy="61722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553497" y="5352631"/>
            <a:ext cx="7865806" cy="369332"/>
          </a:xfrm>
        </p:spPr>
        <p:txBody>
          <a:bodyPr anchor="b"/>
          <a:lstStyle>
            <a:lvl1pPr algn="ctr">
              <a:defRPr sz="20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400035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9882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DEMO Placehold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5169473"/>
            <a:ext cx="9976104" cy="535531"/>
          </a:xfrm>
        </p:spPr>
        <p:txBody>
          <a:bodyPr anchor="ctr"/>
          <a:lstStyle>
            <a:lvl1pPr algn="ctr">
              <a:defRPr sz="320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980743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D038A185-0487-467E-B002-17F379CB7D5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flipV="1">
            <a:off x="0" y="0"/>
            <a:ext cx="10972800" cy="6172200"/>
          </a:xfrm>
          <a:prstGeom prst="rect">
            <a:avLst/>
          </a:prstGeom>
        </p:spPr>
      </p:pic>
      <p:sp>
        <p:nvSpPr>
          <p:cNvPr id="2" name="Rectangle 1">
            <a:extLst>
              <a:ext uri="{FF2B5EF4-FFF2-40B4-BE49-F238E27FC236}">
                <a16:creationId xmlns:a16="http://schemas.microsoft.com/office/drawing/2014/main" xmlns="" id="{09AE7915-91FA-48E0-8AE5-AE809A6875AC}"/>
              </a:ext>
            </a:extLst>
          </p:cNvPr>
          <p:cNvSpPr/>
          <p:nvPr userDrawn="1"/>
        </p:nvSpPr>
        <p:spPr>
          <a:xfrm>
            <a:off x="0" y="0"/>
            <a:ext cx="10972800" cy="6172200"/>
          </a:xfrm>
          <a:prstGeom prst="rect">
            <a:avLst/>
          </a:prstGeom>
          <a:gradFill>
            <a:gsLst>
              <a:gs pos="0">
                <a:schemeClr val="bg1">
                  <a:alpha val="62000"/>
                </a:schemeClr>
              </a:gs>
              <a:gs pos="69000">
                <a:schemeClr val="bg1">
                  <a:alpha val="77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9919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6CA5CC12-DEA3-4F95-9B3E-8BEAB1F9B4BC}"/>
              </a:ext>
            </a:extLst>
          </p:cNvPr>
          <p:cNvPicPr>
            <a:picLocks noChangeAspect="1"/>
          </p:cNvPicPr>
          <p:nvPr userDrawn="1"/>
        </p:nvPicPr>
        <p:blipFill rotWithShape="1">
          <a:blip r:embed="rId2"/>
          <a:srcRect l="4242" t="4142"/>
          <a:stretch/>
        </p:blipFill>
        <p:spPr>
          <a:xfrm>
            <a:off x="0" y="0"/>
            <a:ext cx="10972800" cy="6172200"/>
          </a:xfrm>
          <a:prstGeom prst="rect">
            <a:avLst/>
          </a:prstGeom>
        </p:spPr>
      </p:pic>
      <p:sp>
        <p:nvSpPr>
          <p:cNvPr id="5" name="Rectangle 4">
            <a:extLst>
              <a:ext uri="{FF2B5EF4-FFF2-40B4-BE49-F238E27FC236}">
                <a16:creationId xmlns:a16="http://schemas.microsoft.com/office/drawing/2014/main" xmlns="" id="{519D74A5-C253-43F0-8AE3-D9F5210B3DBC}"/>
              </a:ext>
            </a:extLst>
          </p:cNvPr>
          <p:cNvSpPr/>
          <p:nvPr userDrawn="1"/>
        </p:nvSpPr>
        <p:spPr>
          <a:xfrm>
            <a:off x="0" y="0"/>
            <a:ext cx="10972800" cy="6172200"/>
          </a:xfrm>
          <a:prstGeom prst="rect">
            <a:avLst/>
          </a:prstGeom>
          <a:gradFill>
            <a:gsLst>
              <a:gs pos="0">
                <a:schemeClr val="bg1">
                  <a:alpha val="0"/>
                </a:schemeClr>
              </a:gs>
              <a:gs pos="100000">
                <a:schemeClr val="bg1">
                  <a:alpha val="4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72595" y="4747221"/>
            <a:ext cx="3456745" cy="745571"/>
          </a:xfrm>
          <a:prstGeom prst="rect">
            <a:avLst/>
          </a:prstGeom>
        </p:spPr>
      </p:pic>
    </p:spTree>
    <p:extLst>
      <p:ext uri="{BB962C8B-B14F-4D97-AF65-F5344CB8AC3E}">
        <p14:creationId xmlns:p14="http://schemas.microsoft.com/office/powerpoint/2010/main" val="190507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737426"/>
            <a:ext cx="9976104" cy="590931"/>
          </a:xfrm>
        </p:spPr>
        <p:txBody>
          <a:bodyPr/>
          <a:lstStyle>
            <a:lvl1pPr algn="ctr">
              <a:defRPr baseline="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1800">
                <a:solidFill>
                  <a:schemeClr val="bg1"/>
                </a:solidFill>
              </a:defRPr>
            </a:lvl1pPr>
            <a:lvl2pPr marL="571500" indent="0">
              <a:buClr>
                <a:schemeClr val="bg2"/>
              </a:buClr>
              <a:buSzPct val="100000"/>
              <a:buFontTx/>
              <a:buNone/>
              <a:defRPr sz="1600">
                <a:solidFill>
                  <a:schemeClr val="bg1"/>
                </a:solidFill>
              </a:defRPr>
            </a:lvl2pPr>
            <a:lvl3pPr marL="1089025" indent="0">
              <a:buClr>
                <a:schemeClr val="bg2"/>
              </a:buClr>
              <a:buSzPct val="100000"/>
              <a:buFontTx/>
              <a:buNone/>
              <a:defRPr sz="14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2595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29370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_ICON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737426"/>
            <a:ext cx="9976104" cy="590931"/>
          </a:xfrm>
        </p:spPr>
        <p:txBody>
          <a:bodyPr/>
          <a:lstStyle>
            <a:lvl1pPr algn="ctr">
              <a:defRPr baseline="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230188" indent="-230188">
              <a:buClr>
                <a:schemeClr val="bg2"/>
              </a:buClr>
              <a:buSzPct val="75000"/>
              <a:buFontTx/>
              <a:buBlip>
                <a:blip r:embed="rId2"/>
              </a:buBlip>
              <a:defRPr sz="1800">
                <a:solidFill>
                  <a:schemeClr val="bg1"/>
                </a:solidFill>
              </a:defRPr>
            </a:lvl1pPr>
            <a:lvl2pPr marL="800100" indent="-228600">
              <a:buClr>
                <a:schemeClr val="bg2"/>
              </a:buClr>
              <a:buSzPct val="75000"/>
              <a:buFontTx/>
              <a:buBlip>
                <a:blip r:embed="rId2"/>
              </a:buBlip>
              <a:defRPr sz="1600">
                <a:solidFill>
                  <a:schemeClr val="bg1"/>
                </a:solidFill>
              </a:defRPr>
            </a:lvl2pPr>
            <a:lvl3pPr marL="1258888" indent="-169863">
              <a:buClr>
                <a:schemeClr val="bg2"/>
              </a:buClr>
              <a:buSzPct val="75000"/>
              <a:buFontTx/>
              <a:buBlip>
                <a:blip r:embed="rId2"/>
              </a:buBlip>
              <a:defRPr sz="14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2595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720568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498348" y="737426"/>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1800">
                <a:solidFill>
                  <a:schemeClr val="bg1"/>
                </a:solidFill>
              </a:defRPr>
            </a:lvl1pPr>
            <a:lvl2pPr marL="571500" indent="0">
              <a:buClr>
                <a:schemeClr val="bg2"/>
              </a:buClr>
              <a:buSzPct val="100000"/>
              <a:buFontTx/>
              <a:buNone/>
              <a:defRPr sz="1600">
                <a:solidFill>
                  <a:schemeClr val="bg1"/>
                </a:solidFill>
              </a:defRPr>
            </a:lvl2pPr>
            <a:lvl3pPr marL="1089025" indent="0">
              <a:buClr>
                <a:schemeClr val="bg2"/>
              </a:buClr>
              <a:buSzPct val="100000"/>
              <a:buFontTx/>
              <a:buNone/>
              <a:defRPr sz="14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2595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7" name="Rectangle 6"/>
          <p:cNvSpPr/>
          <p:nvPr userDrawn="1"/>
        </p:nvSpPr>
        <p:spPr>
          <a:xfrm>
            <a:off x="168283" y="5775855"/>
            <a:ext cx="2762866" cy="248142"/>
          </a:xfrm>
          <a:prstGeom prst="rect">
            <a:avLst/>
          </a:prstGeom>
          <a:noFill/>
          <a:ln w="25400" cap="flat" cmpd="sng" algn="ctr">
            <a:noFill/>
            <a:prstDash val="solid"/>
          </a:ln>
          <a:effectLst/>
        </p:spPr>
        <p:txBody>
          <a:bodyPr rtlCol="0" anchor="b"/>
          <a:lstStyle/>
          <a:p>
            <a:pPr marL="0" marR="0" lvl="0" indent="0" algn="l" defTabSz="457200" eaLnBrk="1" fontAlgn="auto" latinLnBrk="0" hangingPunct="1">
              <a:lnSpc>
                <a:spcPct val="90000"/>
              </a:lnSpc>
              <a:spcBef>
                <a:spcPts val="0"/>
              </a:spcBef>
              <a:spcAft>
                <a:spcPts val="0"/>
              </a:spcAft>
              <a:buClrTx/>
              <a:buSzTx/>
              <a:buFontTx/>
              <a:buNone/>
              <a:tabLst/>
              <a:defRPr/>
            </a:pPr>
            <a:r>
              <a:rPr lang="en-US" sz="700" b="1" i="0" kern="0" dirty="0">
                <a:solidFill>
                  <a:schemeClr val="bg1"/>
                </a:solidFill>
                <a:latin typeface="Trebuchet MS"/>
              </a:rPr>
              <a:t>NVIDIA CONFIDENTIAL. DO NOT DISTRIBUTE.</a:t>
            </a:r>
          </a:p>
        </p:txBody>
      </p:sp>
    </p:spTree>
    <p:extLst>
      <p:ext uri="{BB962C8B-B14F-4D97-AF65-F5344CB8AC3E}">
        <p14:creationId xmlns:p14="http://schemas.microsoft.com/office/powerpoint/2010/main" val="3691920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ubtitle, Content - NO LOGO &amp; PAGE NUMBER">
    <p:spTree>
      <p:nvGrpSpPr>
        <p:cNvPr id="1" name=""/>
        <p:cNvGrpSpPr/>
        <p:nvPr/>
      </p:nvGrpSpPr>
      <p:grpSpPr>
        <a:xfrm>
          <a:off x="0" y="0"/>
          <a:ext cx="0" cy="0"/>
          <a:chOff x="0" y="0"/>
          <a:chExt cx="0" cy="0"/>
        </a:xfrm>
      </p:grpSpPr>
      <p:sp>
        <p:nvSpPr>
          <p:cNvPr id="2" name="Title 1"/>
          <p:cNvSpPr>
            <a:spLocks noGrp="1"/>
          </p:cNvSpPr>
          <p:nvPr>
            <p:ph type="title"/>
          </p:nvPr>
        </p:nvSpPr>
        <p:spPr>
          <a:xfrm>
            <a:off x="498348" y="737426"/>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9948672" cy="3693758"/>
          </a:xfrm>
        </p:spPr>
        <p:txBody>
          <a:bodyPr/>
          <a:lstStyle>
            <a:lvl1pPr marL="0" indent="0">
              <a:buClr>
                <a:schemeClr val="bg2"/>
              </a:buClr>
              <a:buSzPct val="100000"/>
              <a:buFontTx/>
              <a:buNone/>
              <a:defRPr sz="1800">
                <a:solidFill>
                  <a:schemeClr val="bg1"/>
                </a:solidFill>
              </a:defRPr>
            </a:lvl1pPr>
            <a:lvl2pPr marL="571500" indent="0">
              <a:buClr>
                <a:schemeClr val="bg2"/>
              </a:buClr>
              <a:buSzPct val="100000"/>
              <a:buFontTx/>
              <a:buNone/>
              <a:defRPr sz="16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2595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4" name="Rectangle 3">
            <a:extLst>
              <a:ext uri="{FF2B5EF4-FFF2-40B4-BE49-F238E27FC236}">
                <a16:creationId xmlns:a16="http://schemas.microsoft.com/office/drawing/2014/main" xmlns="" id="{018D8CF8-E6F1-4C71-A0F0-EB56510727F2}"/>
              </a:ext>
            </a:extLst>
          </p:cNvPr>
          <p:cNvSpPr/>
          <p:nvPr userDrawn="1"/>
        </p:nvSpPr>
        <p:spPr>
          <a:xfrm>
            <a:off x="9868093" y="5829880"/>
            <a:ext cx="1104707" cy="342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0264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2" name="Title 1"/>
          <p:cNvSpPr>
            <a:spLocks noGrp="1"/>
          </p:cNvSpPr>
          <p:nvPr>
            <p:ph type="title"/>
          </p:nvPr>
        </p:nvSpPr>
        <p:spPr>
          <a:xfrm>
            <a:off x="519232" y="1798590"/>
            <a:ext cx="4204402" cy="618631"/>
          </a:xfrm>
        </p:spPr>
        <p:txBody>
          <a:bodyPr/>
          <a:lstStyle>
            <a:lvl1pPr algn="l">
              <a:defRPr sz="320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9231" y="3071579"/>
            <a:ext cx="4192841" cy="2517089"/>
          </a:xfrm>
        </p:spPr>
        <p:txBody>
          <a:bodyPr/>
          <a:lstStyle>
            <a:lvl1pPr marL="0" indent="0">
              <a:spcBef>
                <a:spcPts val="500"/>
              </a:spcBef>
              <a:spcAft>
                <a:spcPts val="500"/>
              </a:spcAft>
              <a:buClr>
                <a:schemeClr val="bg2"/>
              </a:buClr>
              <a:buSzPct val="100000"/>
              <a:buFontTx/>
              <a:buNone/>
              <a:defRPr sz="1600">
                <a:solidFill>
                  <a:schemeClr val="bg1"/>
                </a:solidFill>
              </a:defRPr>
            </a:lvl1pPr>
            <a:lvl2pPr marL="571500" indent="0">
              <a:spcBef>
                <a:spcPts val="500"/>
              </a:spcBef>
              <a:spcAft>
                <a:spcPts val="500"/>
              </a:spcAft>
              <a:buClr>
                <a:schemeClr val="bg2"/>
              </a:buClr>
              <a:buSzPct val="100000"/>
              <a:buFontTx/>
              <a:buNone/>
              <a:defRPr sz="1400">
                <a:solidFill>
                  <a:schemeClr val="bg1"/>
                </a:solidFill>
              </a:defRPr>
            </a:lvl2pPr>
            <a:lvl3pPr marL="1089025" indent="0">
              <a:spcBef>
                <a:spcPts val="500"/>
              </a:spcBef>
              <a:spcAft>
                <a:spcPts val="500"/>
              </a:spcAft>
              <a:buClr>
                <a:schemeClr val="bg2"/>
              </a:buClr>
              <a:buSzPct val="100000"/>
              <a:buFontTx/>
              <a:buNone/>
              <a:defRPr sz="14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519232" y="2348397"/>
            <a:ext cx="4204402" cy="525463"/>
          </a:xfrm>
        </p:spPr>
        <p:txBody>
          <a:bodyPr/>
          <a:lstStyle>
            <a:lvl1pPr marL="0" indent="0" algn="l">
              <a:buFontTx/>
              <a:buNone/>
              <a:defRPr sz="20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4" name="Rectangle 3">
            <a:extLst>
              <a:ext uri="{FF2B5EF4-FFF2-40B4-BE49-F238E27FC236}">
                <a16:creationId xmlns:a16="http://schemas.microsoft.com/office/drawing/2014/main" xmlns="" id="{3208F0BB-1BE0-4D37-802F-86688BB7AF78}"/>
              </a:ext>
            </a:extLst>
          </p:cNvPr>
          <p:cNvSpPr/>
          <p:nvPr userDrawn="1"/>
        </p:nvSpPr>
        <p:spPr>
          <a:xfrm>
            <a:off x="9636012" y="5699915"/>
            <a:ext cx="1336788" cy="4722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3666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59B484E9-CEC5-4DE8-8C3D-DD4FB334C6F5}"/>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b="-2"/>
          <a:stretch/>
        </p:blipFill>
        <p:spPr>
          <a:xfrm>
            <a:off x="0" y="1"/>
            <a:ext cx="3583957" cy="6172198"/>
          </a:xfrm>
          <a:prstGeom prst="rect">
            <a:avLst/>
          </a:prstGeom>
        </p:spPr>
      </p:pic>
      <p:cxnSp>
        <p:nvCxnSpPr>
          <p:cNvPr id="8" name="Straight Connector 7">
            <a:extLst>
              <a:ext uri="{FF2B5EF4-FFF2-40B4-BE49-F238E27FC236}">
                <a16:creationId xmlns:a16="http://schemas.microsoft.com/office/drawing/2014/main" xmlns="" id="{C4CF03B8-634B-43D5-898B-BE804AF1DFE6}"/>
              </a:ext>
            </a:extLst>
          </p:cNvPr>
          <p:cNvCxnSpPr>
            <a:cxnSpLocks/>
          </p:cNvCxnSpPr>
          <p:nvPr/>
        </p:nvCxnSpPr>
        <p:spPr>
          <a:xfrm>
            <a:off x="3583957" y="-1"/>
            <a:ext cx="0" cy="6172200"/>
          </a:xfrm>
          <a:prstGeom prst="line">
            <a:avLst/>
          </a:prstGeom>
          <a:ln w="63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41881" y="2381806"/>
            <a:ext cx="2700194" cy="1408589"/>
          </a:xfrm>
        </p:spPr>
        <p:txBody>
          <a:bodyPr anchor="ctr"/>
          <a:lstStyle>
            <a:lvl1pPr algn="ctr">
              <a:defRPr sz="36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04979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4CC9D3D8-33FC-4EE7-AE65-7535FEAB06AA}"/>
              </a:ext>
            </a:extLst>
          </p:cNvPr>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737426"/>
            <a:ext cx="9976104" cy="590931"/>
          </a:xfrm>
        </p:spPr>
        <p:txBody>
          <a:bodyPr/>
          <a:lstStyle>
            <a:lvl1pPr algn="ct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5663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99743" y="7297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517402" y="2002368"/>
            <a:ext cx="9948931" cy="373424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sp>
        <p:nvSpPr>
          <p:cNvPr id="4" name="TextBox 3"/>
          <p:cNvSpPr txBox="1"/>
          <p:nvPr userDrawn="1"/>
        </p:nvSpPr>
        <p:spPr>
          <a:xfrm>
            <a:off x="9749165" y="5857880"/>
            <a:ext cx="321027" cy="138499"/>
          </a:xfrm>
          <a:prstGeom prst="rect">
            <a:avLst/>
          </a:prstGeom>
          <a:noFill/>
        </p:spPr>
        <p:txBody>
          <a:bodyPr wrap="square" lIns="0" tIns="0" rIns="0" bIns="0" rtlCol="0" anchor="ctr">
            <a:spAutoFit/>
          </a:bodyPr>
          <a:lstStyle>
            <a:defPPr>
              <a:defRPr lang="en-US"/>
            </a:defPPr>
            <a:lvl1pPr algn="ctr">
              <a:defRPr sz="4400" cap="all">
                <a:solidFill>
                  <a:schemeClr val="bg1"/>
                </a:solidFill>
                <a:latin typeface="Century Gothic" pitchFamily="34" charset="0"/>
              </a:defRPr>
            </a:lvl1pPr>
          </a:lstStyle>
          <a:p>
            <a:pPr algn="r"/>
            <a:fld id="{9EF62655-870B-4C06-BC3D-C67D37BAE36D}" type="slidenum">
              <a:rPr lang="en-US" sz="700" kern="1200" smtClean="0">
                <a:solidFill>
                  <a:schemeClr val="accent5"/>
                </a:solidFill>
                <a:latin typeface="Trebuchet MS" panose="020B0603020202020204" pitchFamily="34" charset="0"/>
                <a:ea typeface="MS PGothic" pitchFamily="34" charset="-128"/>
                <a:cs typeface="+mn-cs"/>
              </a:rPr>
              <a:pPr algn="r"/>
              <a:t>‹#›</a:t>
            </a:fld>
            <a:r>
              <a:rPr lang="en-US" sz="900" cap="none" baseline="0" dirty="0">
                <a:solidFill>
                  <a:schemeClr val="accent5"/>
                </a:solidFill>
              </a:rPr>
              <a:t> </a:t>
            </a:r>
            <a:endParaRPr lang="en-US" sz="900" cap="none" dirty="0">
              <a:solidFill>
                <a:schemeClr val="accent5"/>
              </a:solidFill>
            </a:endParaRPr>
          </a:p>
        </p:txBody>
      </p:sp>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980" r:id="rId1"/>
    <p:sldLayoutId id="2147483985" r:id="rId2"/>
    <p:sldLayoutId id="2147483896" r:id="rId3"/>
    <p:sldLayoutId id="2147483981" r:id="rId4"/>
    <p:sldLayoutId id="2147483971" r:id="rId5"/>
    <p:sldLayoutId id="2147483988" r:id="rId6"/>
    <p:sldLayoutId id="2147483969" r:id="rId7"/>
    <p:sldLayoutId id="2147483989" r:id="rId8"/>
    <p:sldLayoutId id="2147483919" r:id="rId9"/>
    <p:sldLayoutId id="2147483990" r:id="rId10"/>
    <p:sldLayoutId id="2147483954" r:id="rId11"/>
    <p:sldLayoutId id="2147483984" r:id="rId12"/>
    <p:sldLayoutId id="2147483898" r:id="rId13"/>
    <p:sldLayoutId id="2147483926" r:id="rId14"/>
    <p:sldLayoutId id="2147483899" r:id="rId15"/>
    <p:sldLayoutId id="2147483901"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rtl="0" fontAlgn="base">
        <a:lnSpc>
          <a:spcPct val="90000"/>
        </a:lnSpc>
        <a:spcBef>
          <a:spcPct val="0"/>
        </a:spcBef>
        <a:spcAft>
          <a:spcPct val="0"/>
        </a:spcAft>
        <a:defRPr sz="3600" b="1" cap="all" baseline="0">
          <a:solidFill>
            <a:schemeClr val="bg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4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p:cNvSpPr>
            <a:spLocks noGrp="1"/>
          </p:cNvSpPr>
          <p:nvPr>
            <p:ph type="title"/>
          </p:nvPr>
        </p:nvSpPr>
        <p:spPr>
          <a:xfrm>
            <a:off x="385921" y="591418"/>
            <a:ext cx="9976104" cy="590931"/>
          </a:xfrm>
        </p:spPr>
        <p:txBody>
          <a:bodyPr/>
          <a:lstStyle/>
          <a:p>
            <a:r>
              <a:rPr lang="en-US" dirty="0"/>
              <a:t>SEAM AI</a:t>
            </a:r>
          </a:p>
        </p:txBody>
      </p:sp>
      <p:sp>
        <p:nvSpPr>
          <p:cNvPr id="4" name="Subtitle 11"/>
          <p:cNvSpPr>
            <a:spLocks noGrp="1"/>
          </p:cNvSpPr>
          <p:nvPr>
            <p:ph type="subTitle" idx="4294967295"/>
          </p:nvPr>
        </p:nvSpPr>
        <p:spPr>
          <a:xfrm>
            <a:off x="1200727" y="1654469"/>
            <a:ext cx="8571346" cy="477294"/>
          </a:xfrm>
        </p:spPr>
        <p:txBody>
          <a:bodyPr/>
          <a:lstStyle/>
          <a:p>
            <a:r>
              <a:rPr lang="en-US" sz="2800" dirty="0"/>
              <a:t>             Applied Geoscience Hackathon</a:t>
            </a:r>
          </a:p>
        </p:txBody>
      </p:sp>
      <p:sp>
        <p:nvSpPr>
          <p:cNvPr id="6" name="Subtitle 11">
            <a:extLst>
              <a:ext uri="{FF2B5EF4-FFF2-40B4-BE49-F238E27FC236}">
                <a16:creationId xmlns:a16="http://schemas.microsoft.com/office/drawing/2014/main" xmlns="" id="{992A68BF-179D-4F0E-B740-813E7324D21C}"/>
              </a:ext>
            </a:extLst>
          </p:cNvPr>
          <p:cNvSpPr txBox="1">
            <a:spLocks/>
          </p:cNvSpPr>
          <p:nvPr/>
        </p:nvSpPr>
        <p:spPr bwMode="auto">
          <a:xfrm>
            <a:off x="3335474" y="2744787"/>
            <a:ext cx="4301852" cy="8943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4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kern="0" dirty="0"/>
              <a:t>Application Form</a:t>
            </a:r>
          </a:p>
          <a:p>
            <a:pPr algn="ctr" defTabSz="914400"/>
            <a:r>
              <a:rPr lang="en-US" kern="0" dirty="0"/>
              <a:t>Due 1 March 2021</a:t>
            </a:r>
          </a:p>
        </p:txBody>
      </p:sp>
      <p:pic>
        <p:nvPicPr>
          <p:cNvPr id="3" name="Picture 2" descr="A picture containing text, clipart&#10;&#10;Description automatically generated">
            <a:extLst>
              <a:ext uri="{FF2B5EF4-FFF2-40B4-BE49-F238E27FC236}">
                <a16:creationId xmlns:a16="http://schemas.microsoft.com/office/drawing/2014/main" xmlns="" id="{C73E1763-7155-E240-9508-511FC0BD03D7}"/>
              </a:ext>
            </a:extLst>
          </p:cNvPr>
          <p:cNvPicPr>
            <a:picLocks noChangeAspect="1"/>
          </p:cNvPicPr>
          <p:nvPr/>
        </p:nvPicPr>
        <p:blipFill>
          <a:blip r:embed="rId3"/>
          <a:stretch>
            <a:fillRect/>
          </a:stretch>
        </p:blipFill>
        <p:spPr>
          <a:xfrm>
            <a:off x="4475596" y="4513333"/>
            <a:ext cx="2021609" cy="1149857"/>
          </a:xfrm>
          <a:prstGeom prst="rect">
            <a:avLst/>
          </a:prstGeom>
        </p:spPr>
      </p:pic>
    </p:spTree>
    <p:extLst>
      <p:ext uri="{BB962C8B-B14F-4D97-AF65-F5344CB8AC3E}">
        <p14:creationId xmlns:p14="http://schemas.microsoft.com/office/powerpoint/2010/main" val="3116770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D1C8A147-4177-4FD4-ACCF-3EBF522D7306}"/>
              </a:ext>
            </a:extLst>
          </p:cNvPr>
          <p:cNvSpPr>
            <a:spLocks noGrp="1"/>
          </p:cNvSpPr>
          <p:nvPr>
            <p:ph type="title"/>
          </p:nvPr>
        </p:nvSpPr>
        <p:spPr>
          <a:xfrm>
            <a:off x="498348" y="275608"/>
            <a:ext cx="9976104" cy="590931"/>
          </a:xfrm>
        </p:spPr>
        <p:txBody>
          <a:bodyPr/>
          <a:lstStyle/>
          <a:p>
            <a:r>
              <a:rPr lang="en-US" dirty="0"/>
              <a:t>TEAM CONTACT INFORMATION</a:t>
            </a:r>
          </a:p>
        </p:txBody>
      </p:sp>
      <p:sp>
        <p:nvSpPr>
          <p:cNvPr id="4" name="Content Placeholder 3">
            <a:extLst>
              <a:ext uri="{FF2B5EF4-FFF2-40B4-BE49-F238E27FC236}">
                <a16:creationId xmlns:a16="http://schemas.microsoft.com/office/drawing/2014/main" xmlns="" id="{CF394F9F-A326-4451-9F96-2F4E1CEEC65D}"/>
              </a:ext>
            </a:extLst>
          </p:cNvPr>
          <p:cNvSpPr>
            <a:spLocks noGrp="1"/>
          </p:cNvSpPr>
          <p:nvPr>
            <p:ph idx="1"/>
          </p:nvPr>
        </p:nvSpPr>
        <p:spPr>
          <a:xfrm>
            <a:off x="516750" y="2246281"/>
            <a:ext cx="9948672" cy="3718925"/>
          </a:xfrm>
          <a:ln w="3175">
            <a:solidFill>
              <a:srgbClr val="2F75B8"/>
            </a:solidFill>
          </a:ln>
        </p:spPr>
        <p:txBody>
          <a:bodyPr/>
          <a:lstStyle/>
          <a:p>
            <a:pPr marL="285750" indent="-285750">
              <a:buFont typeface="Arial" panose="020B0604020202020204" pitchFamily="34" charset="0"/>
              <a:buChar char="•"/>
            </a:pPr>
            <a:r>
              <a:rPr lang="en-US" dirty="0"/>
              <a:t>Team Name</a:t>
            </a:r>
            <a:r>
              <a:rPr lang="en-US" dirty="0" smtClean="0"/>
              <a:t>: Rocky-AI</a:t>
            </a:r>
            <a:endParaRPr lang="en-US" dirty="0"/>
          </a:p>
          <a:p>
            <a:pPr marL="285750" indent="-285750">
              <a:buFont typeface="Arial" panose="020B0604020202020204" pitchFamily="34" charset="0"/>
              <a:buChar char="•"/>
            </a:pPr>
            <a:r>
              <a:rPr lang="en-US" dirty="0"/>
              <a:t>Name of Team Lead for Communications: </a:t>
            </a:r>
            <a:r>
              <a:rPr lang="en-US" dirty="0" err="1"/>
              <a:t>Anuola</a:t>
            </a:r>
            <a:r>
              <a:rPr lang="en-US" dirty="0"/>
              <a:t> </a:t>
            </a:r>
            <a:r>
              <a:rPr lang="en-US" dirty="0" err="1"/>
              <a:t>Osinaike</a:t>
            </a:r>
            <a:endParaRPr lang="en-US" dirty="0"/>
          </a:p>
          <a:p>
            <a:pPr marL="285750" indent="-285750">
              <a:buFont typeface="Arial" panose="020B0604020202020204" pitchFamily="34" charset="0"/>
              <a:buChar char="•"/>
            </a:pPr>
            <a:r>
              <a:rPr lang="en-US" dirty="0"/>
              <a:t>Email for All Event Communications: osinaikeanuola@gmail.com</a:t>
            </a:r>
          </a:p>
          <a:p>
            <a:endParaRPr lang="en-US" dirty="0"/>
          </a:p>
          <a:p>
            <a:endParaRPr lang="en-US" dirty="0"/>
          </a:p>
        </p:txBody>
      </p:sp>
      <p:sp>
        <p:nvSpPr>
          <p:cNvPr id="5" name="Text Placeholder 4">
            <a:extLst>
              <a:ext uri="{FF2B5EF4-FFF2-40B4-BE49-F238E27FC236}">
                <a16:creationId xmlns:a16="http://schemas.microsoft.com/office/drawing/2014/main" xmlns="" id="{BDA4A68C-860C-469F-BD8E-E7164B35CC00}"/>
              </a:ext>
            </a:extLst>
          </p:cNvPr>
          <p:cNvSpPr>
            <a:spLocks noGrp="1"/>
          </p:cNvSpPr>
          <p:nvPr>
            <p:ph type="body" sz="quarter" idx="10"/>
          </p:nvPr>
        </p:nvSpPr>
        <p:spPr>
          <a:xfrm>
            <a:off x="498348" y="968251"/>
            <a:ext cx="9976104" cy="1056472"/>
          </a:xfrm>
        </p:spPr>
        <p:txBody>
          <a:bodyPr/>
          <a:lstStyle/>
          <a:p>
            <a:pPr algn="l">
              <a:lnSpc>
                <a:spcPct val="100000"/>
              </a:lnSpc>
              <a:spcBef>
                <a:spcPts val="600"/>
              </a:spcBef>
              <a:spcAft>
                <a:spcPts val="0"/>
              </a:spcAft>
            </a:pPr>
            <a:r>
              <a:rPr lang="en-US" sz="1600" dirty="0">
                <a:solidFill>
                  <a:srgbClr val="2F75B8"/>
                </a:solidFill>
              </a:rPr>
              <a:t>Instructions:</a:t>
            </a:r>
          </a:p>
          <a:p>
            <a:pPr algn="l">
              <a:lnSpc>
                <a:spcPct val="100000"/>
              </a:lnSpc>
              <a:spcBef>
                <a:spcPts val="600"/>
              </a:spcBef>
              <a:spcAft>
                <a:spcPts val="0"/>
              </a:spcAft>
            </a:pPr>
            <a:r>
              <a:rPr lang="en-US" sz="1600" dirty="0">
                <a:solidFill>
                  <a:srgbClr val="2F75B8"/>
                </a:solidFill>
              </a:rPr>
              <a:t>In the box below, please provide a team name and contact information for the team member who will handle communications regarding the event.</a:t>
            </a:r>
          </a:p>
          <a:p>
            <a:pPr algn="l"/>
            <a:endParaRPr lang="en-US" sz="1600" dirty="0">
              <a:solidFill>
                <a:srgbClr val="2F75B8"/>
              </a:solidFill>
            </a:endParaRPr>
          </a:p>
        </p:txBody>
      </p:sp>
    </p:spTree>
    <p:extLst>
      <p:ext uri="{BB962C8B-B14F-4D97-AF65-F5344CB8AC3E}">
        <p14:creationId xmlns:p14="http://schemas.microsoft.com/office/powerpoint/2010/main" val="3990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BD100DE-5D36-42D2-BF41-17F3F1329363}"/>
              </a:ext>
            </a:extLst>
          </p:cNvPr>
          <p:cNvSpPr>
            <a:spLocks noGrp="1"/>
          </p:cNvSpPr>
          <p:nvPr>
            <p:ph type="title"/>
          </p:nvPr>
        </p:nvSpPr>
        <p:spPr>
          <a:xfrm>
            <a:off x="498348" y="275936"/>
            <a:ext cx="9976104" cy="590931"/>
          </a:xfrm>
        </p:spPr>
        <p:txBody>
          <a:bodyPr/>
          <a:lstStyle/>
          <a:p>
            <a:r>
              <a:rPr lang="en-US" dirty="0"/>
              <a:t>understanding of Problem Statement</a:t>
            </a:r>
          </a:p>
        </p:txBody>
      </p:sp>
      <p:sp>
        <p:nvSpPr>
          <p:cNvPr id="3" name="Content Placeholder 2">
            <a:extLst>
              <a:ext uri="{FF2B5EF4-FFF2-40B4-BE49-F238E27FC236}">
                <a16:creationId xmlns:a16="http://schemas.microsoft.com/office/drawing/2014/main" xmlns="" id="{4D3B6E36-9D2D-4F01-AAAC-60874AF4FA67}"/>
              </a:ext>
            </a:extLst>
          </p:cNvPr>
          <p:cNvSpPr>
            <a:spLocks noGrp="1"/>
          </p:cNvSpPr>
          <p:nvPr>
            <p:ph idx="1"/>
          </p:nvPr>
        </p:nvSpPr>
        <p:spPr>
          <a:xfrm>
            <a:off x="516750" y="2253675"/>
            <a:ext cx="9948672" cy="3362036"/>
          </a:xfrm>
          <a:ln>
            <a:solidFill>
              <a:schemeClr val="accent1"/>
            </a:solidFill>
          </a:ln>
        </p:spPr>
        <p:txBody>
          <a:bodyPr/>
          <a:lstStyle/>
          <a:p>
            <a:r>
              <a:rPr lang="en-US" dirty="0"/>
              <a:t>With the growing complexity and volume of seismic data available for subsurface analysis, traditional methods of seismic facies classification based on manual interpretation of seismic reflection patterns are becoming obsolete. Manually assigning facies labels to seismic data line by line by observing reflector attributes and termination patterns may pose a time-consuming challenge and are often subject to interpreter bias. In addition, such a task requires an expert understanding of the specific geologic setting. </a:t>
            </a:r>
          </a:p>
          <a:p>
            <a:r>
              <a:rPr lang="en-US" dirty="0"/>
              <a:t>Artificial Intelligence provides a data-driven approach to the rapid and multi-dimensional analysis of seismic facies, thereby overcoming human limitations. Signal and image processing methods employed in combination with machine learning techniques provide a robust and more precise assessment of the subsurface stratigraphic pattern. The desired outcome of AI application for seismic facies classification is increased accuracy in predicting voxel by voxel facies class at the appropriate resolution (fine-scale or coarse-scale) for a specific task.</a:t>
            </a:r>
          </a:p>
        </p:txBody>
      </p:sp>
      <p:sp>
        <p:nvSpPr>
          <p:cNvPr id="4" name="Text Placeholder 3">
            <a:extLst>
              <a:ext uri="{FF2B5EF4-FFF2-40B4-BE49-F238E27FC236}">
                <a16:creationId xmlns:a16="http://schemas.microsoft.com/office/drawing/2014/main" xmlns="" id="{EF05E457-64B8-4975-890A-F38FE00FF8D5}"/>
              </a:ext>
            </a:extLst>
          </p:cNvPr>
          <p:cNvSpPr>
            <a:spLocks noGrp="1"/>
          </p:cNvSpPr>
          <p:nvPr>
            <p:ph type="body" sz="quarter" idx="10"/>
          </p:nvPr>
        </p:nvSpPr>
        <p:spPr>
          <a:xfrm>
            <a:off x="498348" y="952500"/>
            <a:ext cx="9976104" cy="1242333"/>
          </a:xfrm>
        </p:spPr>
        <p:txBody>
          <a:bodyPr/>
          <a:lstStyle/>
          <a:p>
            <a:pPr algn="l">
              <a:lnSpc>
                <a:spcPct val="100000"/>
              </a:lnSpc>
              <a:spcBef>
                <a:spcPts val="0"/>
              </a:spcBef>
              <a:spcAft>
                <a:spcPts val="600"/>
              </a:spcAft>
            </a:pPr>
            <a:r>
              <a:rPr lang="en-US" sz="1600" dirty="0">
                <a:solidFill>
                  <a:srgbClr val="2F75B8"/>
                </a:solidFill>
              </a:rPr>
              <a:t>INSTRUCTIONS:</a:t>
            </a:r>
          </a:p>
          <a:p>
            <a:pPr algn="l">
              <a:lnSpc>
                <a:spcPct val="100000"/>
              </a:lnSpc>
              <a:spcBef>
                <a:spcPts val="0"/>
              </a:spcBef>
              <a:spcAft>
                <a:spcPts val="600"/>
              </a:spcAft>
            </a:pPr>
            <a:r>
              <a:rPr lang="en-US" sz="1600" dirty="0">
                <a:solidFill>
                  <a:srgbClr val="2F75B8"/>
                </a:solidFill>
              </a:rPr>
              <a:t>In the box below—and on following slides (if desired)—provide a narrative with your understanding of the problem statement and goals of the Applied Geoscience Hackathon. Use as many slides as you wish but try not to just copy from the information provided.</a:t>
            </a:r>
          </a:p>
          <a:p>
            <a:pPr algn="l">
              <a:lnSpc>
                <a:spcPct val="100000"/>
              </a:lnSpc>
              <a:spcBef>
                <a:spcPts val="0"/>
              </a:spcBef>
              <a:spcAft>
                <a:spcPts val="600"/>
              </a:spcAft>
            </a:pPr>
            <a:endParaRPr lang="en-US" sz="1600" dirty="0">
              <a:solidFill>
                <a:srgbClr val="2F75B8"/>
              </a:solidFill>
            </a:endParaRPr>
          </a:p>
        </p:txBody>
      </p:sp>
    </p:spTree>
    <p:extLst>
      <p:ext uri="{BB962C8B-B14F-4D97-AF65-F5344CB8AC3E}">
        <p14:creationId xmlns:p14="http://schemas.microsoft.com/office/powerpoint/2010/main" val="1548767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BD100DE-5D36-42D2-BF41-17F3F1329363}"/>
              </a:ext>
            </a:extLst>
          </p:cNvPr>
          <p:cNvSpPr>
            <a:spLocks noGrp="1"/>
          </p:cNvSpPr>
          <p:nvPr>
            <p:ph type="title"/>
          </p:nvPr>
        </p:nvSpPr>
        <p:spPr>
          <a:xfrm>
            <a:off x="498348" y="275936"/>
            <a:ext cx="9976104" cy="590931"/>
          </a:xfrm>
        </p:spPr>
        <p:txBody>
          <a:bodyPr/>
          <a:lstStyle/>
          <a:p>
            <a:r>
              <a:rPr lang="en-US" dirty="0"/>
              <a:t>understanding of Problem Statement</a:t>
            </a:r>
          </a:p>
        </p:txBody>
      </p:sp>
      <p:sp>
        <p:nvSpPr>
          <p:cNvPr id="3" name="Content Placeholder 2">
            <a:extLst>
              <a:ext uri="{FF2B5EF4-FFF2-40B4-BE49-F238E27FC236}">
                <a16:creationId xmlns:a16="http://schemas.microsoft.com/office/drawing/2014/main" xmlns="" id="{4D3B6E36-9D2D-4F01-AAAC-60874AF4FA67}"/>
              </a:ext>
            </a:extLst>
          </p:cNvPr>
          <p:cNvSpPr>
            <a:spLocks noGrp="1"/>
          </p:cNvSpPr>
          <p:nvPr>
            <p:ph idx="1"/>
          </p:nvPr>
        </p:nvSpPr>
        <p:spPr>
          <a:xfrm>
            <a:off x="516750" y="2253675"/>
            <a:ext cx="9948672" cy="3362036"/>
          </a:xfrm>
          <a:ln>
            <a:solidFill>
              <a:schemeClr val="accent1"/>
            </a:solidFill>
          </a:ln>
        </p:spPr>
        <p:txBody>
          <a:bodyPr/>
          <a:lstStyle/>
          <a:p>
            <a:r>
              <a:rPr lang="en-US" dirty="0"/>
              <a:t>The </a:t>
            </a:r>
            <a:r>
              <a:rPr lang="en-US" dirty="0" err="1"/>
              <a:t>Parihaka</a:t>
            </a:r>
            <a:r>
              <a:rPr lang="en-US" dirty="0"/>
              <a:t> seismic data has been manually classified into six geologic facies by observations of seismic reflection patterns. The main goal of the Applied Geoscience Hackathon is to automate the facies classification process by developing a supervised machine learning algorithm that will segregate the seismic voxels into the six desired facies classes. The training will be performed on one of three subsets (training volume) of the full seismic data with provided target facies labels. The developed algorithm should be able to generalize to the remaining two unseen neighboring subsets (test volumes) of the seismic data. </a:t>
            </a:r>
          </a:p>
          <a:p>
            <a:r>
              <a:rPr lang="en-US" dirty="0"/>
              <a:t>A key task for the challenge is accurately classifying voxels at the interface between each facies class to properly define the facies boundaries in a manner that honors sequence stratigraphy and subsurface layering. This requires accounting for subsurface geology while exploring features that can yield an enhanced interpretation of the seismic facies.</a:t>
            </a:r>
          </a:p>
        </p:txBody>
      </p:sp>
      <p:sp>
        <p:nvSpPr>
          <p:cNvPr id="4" name="Text Placeholder 3">
            <a:extLst>
              <a:ext uri="{FF2B5EF4-FFF2-40B4-BE49-F238E27FC236}">
                <a16:creationId xmlns:a16="http://schemas.microsoft.com/office/drawing/2014/main" xmlns="" id="{EF05E457-64B8-4975-890A-F38FE00FF8D5}"/>
              </a:ext>
            </a:extLst>
          </p:cNvPr>
          <p:cNvSpPr>
            <a:spLocks noGrp="1"/>
          </p:cNvSpPr>
          <p:nvPr>
            <p:ph type="body" sz="quarter" idx="10"/>
          </p:nvPr>
        </p:nvSpPr>
        <p:spPr>
          <a:xfrm>
            <a:off x="498348" y="952500"/>
            <a:ext cx="9976104" cy="1242333"/>
          </a:xfrm>
        </p:spPr>
        <p:txBody>
          <a:bodyPr/>
          <a:lstStyle/>
          <a:p>
            <a:pPr algn="l">
              <a:lnSpc>
                <a:spcPct val="100000"/>
              </a:lnSpc>
              <a:spcBef>
                <a:spcPts val="0"/>
              </a:spcBef>
              <a:spcAft>
                <a:spcPts val="600"/>
              </a:spcAft>
            </a:pPr>
            <a:r>
              <a:rPr lang="en-US" sz="1600" dirty="0">
                <a:solidFill>
                  <a:srgbClr val="2F75B8"/>
                </a:solidFill>
              </a:rPr>
              <a:t>INSTRUCTIONS:</a:t>
            </a:r>
          </a:p>
          <a:p>
            <a:pPr algn="l">
              <a:lnSpc>
                <a:spcPct val="100000"/>
              </a:lnSpc>
              <a:spcBef>
                <a:spcPts val="0"/>
              </a:spcBef>
              <a:spcAft>
                <a:spcPts val="600"/>
              </a:spcAft>
            </a:pPr>
            <a:r>
              <a:rPr lang="en-US" sz="1600" dirty="0">
                <a:solidFill>
                  <a:srgbClr val="2F75B8"/>
                </a:solidFill>
              </a:rPr>
              <a:t>In the box below—and on following slides (if desired)—provide a narrative with your understanding of the problem statement and goals of the Applied Geoscience Hackathon. Use as many slides as you wish but try not to just copy from the information provided.</a:t>
            </a:r>
          </a:p>
          <a:p>
            <a:pPr algn="l">
              <a:lnSpc>
                <a:spcPct val="100000"/>
              </a:lnSpc>
              <a:spcBef>
                <a:spcPts val="0"/>
              </a:spcBef>
              <a:spcAft>
                <a:spcPts val="600"/>
              </a:spcAft>
            </a:pPr>
            <a:endParaRPr lang="en-US" sz="1600" dirty="0">
              <a:solidFill>
                <a:srgbClr val="2F75B8"/>
              </a:solidFill>
            </a:endParaRPr>
          </a:p>
        </p:txBody>
      </p:sp>
    </p:spTree>
    <p:extLst>
      <p:ext uri="{BB962C8B-B14F-4D97-AF65-F5344CB8AC3E}">
        <p14:creationId xmlns:p14="http://schemas.microsoft.com/office/powerpoint/2010/main" val="2855888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BD100DE-5D36-42D2-BF41-17F3F1329363}"/>
              </a:ext>
            </a:extLst>
          </p:cNvPr>
          <p:cNvSpPr>
            <a:spLocks noGrp="1"/>
          </p:cNvSpPr>
          <p:nvPr>
            <p:ph type="title"/>
          </p:nvPr>
        </p:nvSpPr>
        <p:spPr>
          <a:xfrm>
            <a:off x="498348" y="251195"/>
            <a:ext cx="9976104" cy="590931"/>
          </a:xfrm>
        </p:spPr>
        <p:txBody>
          <a:bodyPr/>
          <a:lstStyle/>
          <a:p>
            <a:r>
              <a:rPr lang="en-US" dirty="0"/>
              <a:t>Proposed solution</a:t>
            </a:r>
          </a:p>
        </p:txBody>
      </p:sp>
      <p:sp>
        <p:nvSpPr>
          <p:cNvPr id="7" name="Text Placeholder 3">
            <a:extLst>
              <a:ext uri="{FF2B5EF4-FFF2-40B4-BE49-F238E27FC236}">
                <a16:creationId xmlns:a16="http://schemas.microsoft.com/office/drawing/2014/main" xmlns="" id="{08435926-5FDF-FD43-81BD-5038C409C1C7}"/>
              </a:ext>
            </a:extLst>
          </p:cNvPr>
          <p:cNvSpPr>
            <a:spLocks noGrp="1"/>
          </p:cNvSpPr>
          <p:nvPr>
            <p:ph type="body" sz="quarter" idx="10"/>
          </p:nvPr>
        </p:nvSpPr>
        <p:spPr>
          <a:xfrm>
            <a:off x="498348" y="955923"/>
            <a:ext cx="9976104" cy="1188720"/>
          </a:xfrm>
        </p:spPr>
        <p:txBody>
          <a:bodyPr/>
          <a:lstStyle/>
          <a:p>
            <a:pPr algn="l">
              <a:lnSpc>
                <a:spcPct val="100000"/>
              </a:lnSpc>
              <a:spcBef>
                <a:spcPts val="0"/>
              </a:spcBef>
              <a:spcAft>
                <a:spcPts val="600"/>
              </a:spcAft>
            </a:pPr>
            <a:r>
              <a:rPr lang="en-US" sz="1600" dirty="0">
                <a:solidFill>
                  <a:srgbClr val="2F75B8"/>
                </a:solidFill>
              </a:rPr>
              <a:t>INSTRUCTIONS:</a:t>
            </a:r>
          </a:p>
          <a:p>
            <a:pPr algn="l">
              <a:lnSpc>
                <a:spcPct val="100000"/>
              </a:lnSpc>
              <a:spcBef>
                <a:spcPts val="0"/>
              </a:spcBef>
              <a:spcAft>
                <a:spcPts val="600"/>
              </a:spcAft>
            </a:pPr>
            <a:r>
              <a:rPr lang="en-US" sz="1600" dirty="0">
                <a:solidFill>
                  <a:srgbClr val="2F75B8"/>
                </a:solidFill>
              </a:rPr>
              <a:t>In the box below, provide a description of your team’s proposed approach to the problem. </a:t>
            </a:r>
            <a:r>
              <a:rPr lang="en-US" sz="1600" b="1" dirty="0">
                <a:solidFill>
                  <a:srgbClr val="2F75B8"/>
                </a:solidFill>
              </a:rPr>
              <a:t>This is just a starting proposal.</a:t>
            </a:r>
            <a:r>
              <a:rPr lang="en-US" sz="1600" dirty="0">
                <a:solidFill>
                  <a:srgbClr val="2F75B8"/>
                </a:solidFill>
              </a:rPr>
              <a:t> If selected, your team will work with mentors and with input from other teams to further develop and implement your approach. Use as many slides as you wish. </a:t>
            </a:r>
          </a:p>
          <a:p>
            <a:pPr algn="l">
              <a:lnSpc>
                <a:spcPct val="100000"/>
              </a:lnSpc>
              <a:spcBef>
                <a:spcPts val="0"/>
              </a:spcBef>
              <a:spcAft>
                <a:spcPts val="600"/>
              </a:spcAft>
            </a:pPr>
            <a:endParaRPr lang="en-US" sz="1600" dirty="0">
              <a:solidFill>
                <a:srgbClr val="2F75B8"/>
              </a:solidFill>
            </a:endParaRPr>
          </a:p>
        </p:txBody>
      </p:sp>
      <p:sp>
        <p:nvSpPr>
          <p:cNvPr id="10" name="Content Placeholder 2">
            <a:extLst>
              <a:ext uri="{FF2B5EF4-FFF2-40B4-BE49-F238E27FC236}">
                <a16:creationId xmlns:a16="http://schemas.microsoft.com/office/drawing/2014/main" xmlns="" id="{1D52026F-F6E5-3E46-8779-55CAC62DA3EC}"/>
              </a:ext>
            </a:extLst>
          </p:cNvPr>
          <p:cNvSpPr>
            <a:spLocks noGrp="1"/>
          </p:cNvSpPr>
          <p:nvPr>
            <p:ph idx="1"/>
          </p:nvPr>
        </p:nvSpPr>
        <p:spPr>
          <a:xfrm>
            <a:off x="516750" y="2247900"/>
            <a:ext cx="9948672" cy="3362036"/>
          </a:xfrm>
          <a:ln>
            <a:solidFill>
              <a:srgbClr val="2F75B8"/>
            </a:solidFill>
          </a:ln>
        </p:spPr>
        <p:txBody>
          <a:bodyPr/>
          <a:lstStyle/>
          <a:p>
            <a:r>
              <a:rPr lang="en-US" dirty="0"/>
              <a:t>The wavelet transform enables the decomposition of the time-varying spectral components of a non-stationary signal like the seismic trace record. These spectral components often describe the waveform of a signal. In the case of seismic facies classification, this may provide useful features capable of illuminating the expression of different sedimentary cycles along the seismic trace. </a:t>
            </a:r>
          </a:p>
          <a:p>
            <a:r>
              <a:rPr lang="en-US" dirty="0"/>
              <a:t>The proposed methodology will employ Discrete Wavelet Transform (DWT) for pre-processing the seismic datasets. Multi-level wavelet coefficients will be generated by decomposing the raw seismic volumes into sub-bands, and useful decomposition levels will be retained. Statistical measures of the wavelet coefficients will make up the Attribute Selection List (ASL). Principal Component Analysis (PCA) will be used to eliminate redundant attributes to optimize the ASL. The final ASL will then be used for training to develop a model capable of imaging the heterogeneities represented by the different facies classes at the target scale.</a:t>
            </a:r>
          </a:p>
        </p:txBody>
      </p:sp>
    </p:spTree>
    <p:extLst>
      <p:ext uri="{BB962C8B-B14F-4D97-AF65-F5344CB8AC3E}">
        <p14:creationId xmlns:p14="http://schemas.microsoft.com/office/powerpoint/2010/main" val="956891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BD100DE-5D36-42D2-BF41-17F3F1329363}"/>
              </a:ext>
            </a:extLst>
          </p:cNvPr>
          <p:cNvSpPr>
            <a:spLocks noGrp="1"/>
          </p:cNvSpPr>
          <p:nvPr>
            <p:ph type="title"/>
          </p:nvPr>
        </p:nvSpPr>
        <p:spPr>
          <a:xfrm>
            <a:off x="498348" y="251195"/>
            <a:ext cx="9976104" cy="590931"/>
          </a:xfrm>
        </p:spPr>
        <p:txBody>
          <a:bodyPr/>
          <a:lstStyle/>
          <a:p>
            <a:r>
              <a:rPr lang="en-US" dirty="0"/>
              <a:t>Proposed solution</a:t>
            </a:r>
          </a:p>
        </p:txBody>
      </p:sp>
      <p:sp>
        <p:nvSpPr>
          <p:cNvPr id="7" name="Text Placeholder 3">
            <a:extLst>
              <a:ext uri="{FF2B5EF4-FFF2-40B4-BE49-F238E27FC236}">
                <a16:creationId xmlns:a16="http://schemas.microsoft.com/office/drawing/2014/main" xmlns="" id="{08435926-5FDF-FD43-81BD-5038C409C1C7}"/>
              </a:ext>
            </a:extLst>
          </p:cNvPr>
          <p:cNvSpPr>
            <a:spLocks noGrp="1"/>
          </p:cNvSpPr>
          <p:nvPr>
            <p:ph type="body" sz="quarter" idx="10"/>
          </p:nvPr>
        </p:nvSpPr>
        <p:spPr>
          <a:xfrm>
            <a:off x="498348" y="955923"/>
            <a:ext cx="9976104" cy="1188720"/>
          </a:xfrm>
        </p:spPr>
        <p:txBody>
          <a:bodyPr/>
          <a:lstStyle/>
          <a:p>
            <a:pPr algn="l">
              <a:lnSpc>
                <a:spcPct val="100000"/>
              </a:lnSpc>
              <a:spcBef>
                <a:spcPts val="0"/>
              </a:spcBef>
              <a:spcAft>
                <a:spcPts val="600"/>
              </a:spcAft>
            </a:pPr>
            <a:r>
              <a:rPr lang="en-US" sz="1600" dirty="0">
                <a:solidFill>
                  <a:srgbClr val="2F75B8"/>
                </a:solidFill>
              </a:rPr>
              <a:t>INSTRUCTIONS:</a:t>
            </a:r>
          </a:p>
          <a:p>
            <a:pPr algn="l">
              <a:lnSpc>
                <a:spcPct val="100000"/>
              </a:lnSpc>
              <a:spcBef>
                <a:spcPts val="0"/>
              </a:spcBef>
              <a:spcAft>
                <a:spcPts val="600"/>
              </a:spcAft>
            </a:pPr>
            <a:r>
              <a:rPr lang="en-US" sz="1600" dirty="0">
                <a:solidFill>
                  <a:srgbClr val="2F75B8"/>
                </a:solidFill>
              </a:rPr>
              <a:t>In the box below, provide a description of your team’s proposed approach to the problem. </a:t>
            </a:r>
            <a:r>
              <a:rPr lang="en-US" sz="1600" b="1" dirty="0">
                <a:solidFill>
                  <a:srgbClr val="2F75B8"/>
                </a:solidFill>
              </a:rPr>
              <a:t>This is just a starting proposal.</a:t>
            </a:r>
            <a:r>
              <a:rPr lang="en-US" sz="1600" dirty="0">
                <a:solidFill>
                  <a:srgbClr val="2F75B8"/>
                </a:solidFill>
              </a:rPr>
              <a:t> If selected, your team will work with mentors and with input from other teams to further develop and implement your approach. Use as many slides as you wish. </a:t>
            </a:r>
          </a:p>
          <a:p>
            <a:pPr algn="l">
              <a:lnSpc>
                <a:spcPct val="100000"/>
              </a:lnSpc>
              <a:spcBef>
                <a:spcPts val="0"/>
              </a:spcBef>
              <a:spcAft>
                <a:spcPts val="600"/>
              </a:spcAft>
            </a:pPr>
            <a:endParaRPr lang="en-US" sz="1600" dirty="0">
              <a:solidFill>
                <a:srgbClr val="2F75B8"/>
              </a:solidFill>
            </a:endParaRPr>
          </a:p>
        </p:txBody>
      </p:sp>
      <p:sp>
        <p:nvSpPr>
          <p:cNvPr id="10" name="Content Placeholder 2">
            <a:extLst>
              <a:ext uri="{FF2B5EF4-FFF2-40B4-BE49-F238E27FC236}">
                <a16:creationId xmlns:a16="http://schemas.microsoft.com/office/drawing/2014/main" xmlns="" id="{1D52026F-F6E5-3E46-8779-55CAC62DA3EC}"/>
              </a:ext>
            </a:extLst>
          </p:cNvPr>
          <p:cNvSpPr>
            <a:spLocks noGrp="1"/>
          </p:cNvSpPr>
          <p:nvPr>
            <p:ph idx="1"/>
          </p:nvPr>
        </p:nvSpPr>
        <p:spPr>
          <a:xfrm>
            <a:off x="516750" y="2247900"/>
            <a:ext cx="9948672" cy="3362036"/>
          </a:xfrm>
          <a:ln>
            <a:solidFill>
              <a:srgbClr val="2F75B8"/>
            </a:solidFill>
          </a:ln>
        </p:spPr>
        <p:txBody>
          <a:bodyPr/>
          <a:lstStyle/>
          <a:p>
            <a:r>
              <a:rPr lang="en-US" dirty="0"/>
              <a:t>Several algorithms will be applied for the supervised learning task, especially Convolutional Neural Networks (CNNs). Different state-of-the-art CNN model architectures will be experimented with on the datasets to get the model that provides optimum performance. The performance and accuracy of the models will be improved through cross-validated </a:t>
            </a:r>
            <a:r>
              <a:rPr lang="en-US" dirty="0" err="1"/>
              <a:t>hyperparameter</a:t>
            </a:r>
            <a:r>
              <a:rPr lang="en-US" dirty="0"/>
              <a:t> optimizations. Also, various data augmentations will be done to improve model performance, and an appropriate validation routine will be employed to prevent the augmentation techniques from overfitting the test datasets</a:t>
            </a:r>
            <a:r>
              <a:rPr lang="en-US" dirty="0" smtClean="0"/>
              <a:t>.</a:t>
            </a:r>
          </a:p>
          <a:p>
            <a:r>
              <a:rPr lang="en-US" dirty="0" smtClean="0"/>
              <a:t>Regularization </a:t>
            </a:r>
            <a:r>
              <a:rPr lang="en-US" dirty="0"/>
              <a:t>methods such as </a:t>
            </a:r>
            <a:r>
              <a:rPr lang="en-US" dirty="0" err="1"/>
              <a:t>Mixup</a:t>
            </a:r>
            <a:r>
              <a:rPr lang="en-US" dirty="0"/>
              <a:t> Augmentation, Weight Regularization, and Gradient Clipping, will be implemented to the neural networks. Clustering methods such as K-Nearest Neighbors (KNNs) will be applied to </a:t>
            </a:r>
            <a:r>
              <a:rPr lang="en-US" dirty="0" err="1"/>
              <a:t>embeddings</a:t>
            </a:r>
            <a:r>
              <a:rPr lang="en-US" dirty="0"/>
              <a:t> or feature vector representation of the final layer of the CNN model before </a:t>
            </a:r>
            <a:r>
              <a:rPr lang="en-US" dirty="0" err="1"/>
              <a:t>Softmax</a:t>
            </a:r>
            <a:r>
              <a:rPr lang="en-US" dirty="0"/>
              <a:t>. Finally, Ensembles of different models based on variations of all these techniques will also be applied to the facies classification task.</a:t>
            </a:r>
            <a:endParaRPr lang="en-US" dirty="0"/>
          </a:p>
        </p:txBody>
      </p:sp>
    </p:spTree>
    <p:extLst>
      <p:ext uri="{BB962C8B-B14F-4D97-AF65-F5344CB8AC3E}">
        <p14:creationId xmlns:p14="http://schemas.microsoft.com/office/powerpoint/2010/main" val="2161448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946D898-FF54-4D1F-AC53-C00F9E587414}"/>
              </a:ext>
            </a:extLst>
          </p:cNvPr>
          <p:cNvSpPr>
            <a:spLocks noGrp="1"/>
          </p:cNvSpPr>
          <p:nvPr>
            <p:ph type="title"/>
          </p:nvPr>
        </p:nvSpPr>
        <p:spPr>
          <a:xfrm>
            <a:off x="516750" y="266700"/>
            <a:ext cx="9976104" cy="590931"/>
          </a:xfrm>
        </p:spPr>
        <p:txBody>
          <a:bodyPr/>
          <a:lstStyle/>
          <a:p>
            <a:r>
              <a:rPr lang="en-US" dirty="0"/>
              <a:t>ask</a:t>
            </a:r>
          </a:p>
        </p:txBody>
      </p:sp>
      <p:sp>
        <p:nvSpPr>
          <p:cNvPr id="3" name="Content Placeholder 2">
            <a:extLst>
              <a:ext uri="{FF2B5EF4-FFF2-40B4-BE49-F238E27FC236}">
                <a16:creationId xmlns:a16="http://schemas.microsoft.com/office/drawing/2014/main" xmlns="" id="{E5C8D7A8-E84A-495F-AD2B-6D67E1BF617D}"/>
              </a:ext>
            </a:extLst>
          </p:cNvPr>
          <p:cNvSpPr>
            <a:spLocks noGrp="1"/>
          </p:cNvSpPr>
          <p:nvPr>
            <p:ph idx="1"/>
          </p:nvPr>
        </p:nvSpPr>
        <p:spPr>
          <a:xfrm>
            <a:off x="516750" y="2247900"/>
            <a:ext cx="9948672" cy="3718925"/>
          </a:xfrm>
        </p:spPr>
        <p:txBody>
          <a:bodyPr/>
          <a:lstStyle/>
          <a:p>
            <a:r>
              <a:rPr lang="en-US" dirty="0"/>
              <a:t>Please ask us more queries at info@gpuhackathons.org</a:t>
            </a:r>
            <a:endParaRPr lang="en-US" sz="1800" dirty="0">
              <a:effectLst/>
              <a:latin typeface="Calibri" panose="020F0502020204030204" pitchFamily="34" charset="0"/>
              <a:ea typeface="Times New Roman" panose="02020603050405020304" pitchFamily="18" charset="0"/>
            </a:endParaRPr>
          </a:p>
          <a:p>
            <a:endParaRPr lang="en-US" dirty="0">
              <a:latin typeface="Calibri" panose="020F0502020204030204" pitchFamily="34" charset="0"/>
            </a:endParaRPr>
          </a:p>
          <a:p>
            <a:endParaRPr lang="en-US" dirty="0"/>
          </a:p>
          <a:p>
            <a:endParaRPr lang="en-US" dirty="0"/>
          </a:p>
        </p:txBody>
      </p:sp>
      <p:sp>
        <p:nvSpPr>
          <p:cNvPr id="6" name="Text Placeholder 5">
            <a:extLst>
              <a:ext uri="{FF2B5EF4-FFF2-40B4-BE49-F238E27FC236}">
                <a16:creationId xmlns:a16="http://schemas.microsoft.com/office/drawing/2014/main" xmlns="" id="{FD550DCA-19C9-8041-9D67-DB77D09D47E6}"/>
              </a:ext>
            </a:extLst>
          </p:cNvPr>
          <p:cNvSpPr>
            <a:spLocks noGrp="1"/>
          </p:cNvSpPr>
          <p:nvPr>
            <p:ph type="body" sz="quarter" idx="10"/>
          </p:nvPr>
        </p:nvSpPr>
        <p:spPr/>
        <p:txBody>
          <a:bodyPr/>
          <a:lstStyle/>
          <a:p>
            <a:r>
              <a:rPr lang="en-US" dirty="0">
                <a:solidFill>
                  <a:srgbClr val="2F75B8"/>
                </a:solidFill>
              </a:rPr>
              <a:t>FOR FURTHER INFORMATION</a:t>
            </a:r>
          </a:p>
        </p:txBody>
      </p:sp>
    </p:spTree>
    <p:extLst>
      <p:ext uri="{BB962C8B-B14F-4D97-AF65-F5344CB8AC3E}">
        <p14:creationId xmlns:p14="http://schemas.microsoft.com/office/powerpoint/2010/main" val="2486021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itle &amp; Bullet">
  <a:themeElements>
    <a:clrScheme name="Custom 4">
      <a:dk1>
        <a:srgbClr val="B3B3B3"/>
      </a:dk1>
      <a:lt1>
        <a:srgbClr val="FFFFFF"/>
      </a:lt1>
      <a:dk2>
        <a:srgbClr val="000000"/>
      </a:dk2>
      <a:lt2>
        <a:srgbClr val="76B900"/>
      </a:lt2>
      <a:accent1>
        <a:srgbClr val="008564"/>
      </a:accent1>
      <a:accent2>
        <a:srgbClr val="5D1682"/>
      </a:accent2>
      <a:accent3>
        <a:srgbClr val="0C34BD"/>
      </a:accent3>
      <a:accent4>
        <a:srgbClr val="4A4A4A"/>
      </a:accent4>
      <a:accent5>
        <a:srgbClr val="6E6E6E"/>
      </a:accent5>
      <a:accent6>
        <a:srgbClr val="0071C5"/>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sz="1400" dirty="0" smtClean="0">
            <a:solidFill>
              <a:schemeClr val="bg1"/>
            </a:solidFill>
            <a:latin typeface="Trebuchet MS" panose="020B0603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59E8B2F2D50A34B8956FD0A46C10A97" ma:contentTypeVersion="0" ma:contentTypeDescription="Create a new document." ma:contentTypeScope="" ma:versionID="2d22a1089f8aa3be74aa23dc2e82a28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DF88E22E-2A4B-4FB1-9848-BF16E7DBE74B}">
  <ds:schemaRefs>
    <ds:schemaRef ds:uri="http://schemas.microsoft.com/office/2006/metadata/properties"/>
    <ds:schemaRef ds:uri="http://www.w3.org/2000/xmlns/"/>
  </ds:schemaRefs>
</ds:datastoreItem>
</file>

<file path=customXml/itemProps2.xml><?xml version="1.0" encoding="utf-8"?>
<ds:datastoreItem xmlns:ds="http://schemas.openxmlformats.org/officeDocument/2006/customXml" ds:itemID="{E29B7386-0C5E-43DB-8BF1-052EEAD5F5DF}">
  <ds:schemaRefs>
    <ds:schemaRef ds:uri="http://schemas.microsoft.com/sharepoint/v3/contenttype/forms"/>
  </ds:schemaRefs>
</ds:datastoreItem>
</file>

<file path=customXml/itemProps3.xml><?xml version="1.0" encoding="utf-8"?>
<ds:datastoreItem xmlns:ds="http://schemas.openxmlformats.org/officeDocument/2006/customXml" ds:itemID="{BEA82F4F-F3EA-4E98-BEE2-3C70B6315C21}">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
  <TotalTime>92282</TotalTime>
  <Words>935</Words>
  <Application>Microsoft Office PowerPoint</Application>
  <PresentationFormat>Custom</PresentationFormat>
  <Paragraphs>35</Paragraphs>
  <Slides>7</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MS PGothic</vt:lpstr>
      <vt:lpstr>MS PGothic</vt:lpstr>
      <vt:lpstr>Arial</vt:lpstr>
      <vt:lpstr>Calibri</vt:lpstr>
      <vt:lpstr>Century Gothic</vt:lpstr>
      <vt:lpstr>Times New Roman</vt:lpstr>
      <vt:lpstr>Trebuchet MS</vt:lpstr>
      <vt:lpstr>Wingdings</vt:lpstr>
      <vt:lpstr>Title &amp; Bullet</vt:lpstr>
      <vt:lpstr>SEAM AI</vt:lpstr>
      <vt:lpstr>TEAM CONTACT INFORMATION</vt:lpstr>
      <vt:lpstr>understanding of Problem Statement</vt:lpstr>
      <vt:lpstr>understanding of Problem Statement</vt:lpstr>
      <vt:lpstr>Proposed solution</vt:lpstr>
      <vt:lpstr>Proposed solution</vt:lpstr>
      <vt:lpstr>ask</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Jennifer Hohn</dc:creator>
  <cp:lastModifiedBy>DELL</cp:lastModifiedBy>
  <cp:revision>3636</cp:revision>
  <dcterms:created xsi:type="dcterms:W3CDTF">2008-01-24T03:11:41Z</dcterms:created>
  <dcterms:modified xsi:type="dcterms:W3CDTF">2021-02-28T07:52:25Z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0x010100F59E8B2F2D50A34B8956FD0A46C10A97</vt:lpwstr>
  </property>
  <property fmtid="{D5CDD505-2E9C-101B-9397-08002B2CF9AE}" pid="3" name="MSIP_Label_6b558183-044c-4105-8d9c-cea02a2a3d86_Enabled">
    <vt:lpwstr>True</vt:lpwstr>
  </property>
  <property fmtid="{D5CDD505-2E9C-101B-9397-08002B2CF9AE}" pid="4" name="MSIP_Label_6b558183-044c-4105-8d9c-cea02a2a3d86_SiteId">
    <vt:lpwstr>43083d15-7273-40c1-b7db-39efd9ccc17a</vt:lpwstr>
  </property>
  <property fmtid="{D5CDD505-2E9C-101B-9397-08002B2CF9AE}" pid="5" name="MSIP_Label_6b558183-044c-4105-8d9c-cea02a2a3d86_Ref">
    <vt:lpwstr>https://api.informationprotection.azure.com/api/43083d15-7273-40c1-b7db-39efd9ccc17a</vt:lpwstr>
  </property>
  <property fmtid="{D5CDD505-2E9C-101B-9397-08002B2CF9AE}" pid="6" name="MSIP_Label_6b558183-044c-4105-8d9c-cea02a2a3d86_Owner">
    <vt:lpwstr>lspillman@nvidia.com</vt:lpwstr>
  </property>
  <property fmtid="{D5CDD505-2E9C-101B-9397-08002B2CF9AE}" pid="7" name="MSIP_Label_6b558183-044c-4105-8d9c-cea02a2a3d86_SetDate">
    <vt:lpwstr>2018-05-11T15:28:31.9824217-07:00</vt:lpwstr>
  </property>
  <property fmtid="{D5CDD505-2E9C-101B-9397-08002B2CF9AE}" pid="8" name="MSIP_Label_6b558183-044c-4105-8d9c-cea02a2a3d86_Name">
    <vt:lpwstr>Unrestricted</vt:lpwstr>
  </property>
  <property fmtid="{D5CDD505-2E9C-101B-9397-08002B2CF9AE}" pid="9" name="MSIP_Label_6b558183-044c-4105-8d9c-cea02a2a3d86_Application">
    <vt:lpwstr>Microsoft Azure Information Protection</vt:lpwstr>
  </property>
  <property fmtid="{D5CDD505-2E9C-101B-9397-08002B2CF9AE}" pid="10" name="MSIP_Label_6b558183-044c-4105-8d9c-cea02a2a3d86_Extended_MSFT_Method">
    <vt:lpwstr>Automatic</vt:lpwstr>
  </property>
  <property fmtid="{D5CDD505-2E9C-101B-9397-08002B2CF9AE}" pid="11" name="Sensitivity">
    <vt:lpwstr>Unrestricted</vt:lpwstr>
  </property>
</Properties>
</file>